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0"/>
  </p:notesMasterIdLst>
  <p:sldIdLst>
    <p:sldId id="256" r:id="rId5"/>
    <p:sldId id="329" r:id="rId6"/>
    <p:sldId id="330" r:id="rId7"/>
    <p:sldId id="339" r:id="rId8"/>
    <p:sldId id="340" r:id="rId9"/>
    <p:sldId id="341" r:id="rId10"/>
    <p:sldId id="342" r:id="rId11"/>
    <p:sldId id="343" r:id="rId12"/>
    <p:sldId id="344" r:id="rId13"/>
    <p:sldId id="345" r:id="rId14"/>
    <p:sldId id="346" r:id="rId15"/>
    <p:sldId id="347" r:id="rId16"/>
    <p:sldId id="348" r:id="rId17"/>
    <p:sldId id="350" r:id="rId18"/>
    <p:sldId id="351" r:id="rId19"/>
    <p:sldId id="338" r:id="rId20"/>
    <p:sldId id="354" r:id="rId21"/>
    <p:sldId id="356" r:id="rId22"/>
    <p:sldId id="357" r:id="rId23"/>
    <p:sldId id="358" r:id="rId24"/>
    <p:sldId id="359" r:id="rId25"/>
    <p:sldId id="258" r:id="rId26"/>
    <p:sldId id="336" r:id="rId27"/>
    <p:sldId id="337" r:id="rId28"/>
    <p:sldId id="332" r:id="rId29"/>
    <p:sldId id="333" r:id="rId30"/>
    <p:sldId id="334" r:id="rId31"/>
    <p:sldId id="259" r:id="rId32"/>
    <p:sldId id="262" r:id="rId33"/>
    <p:sldId id="335" r:id="rId34"/>
    <p:sldId id="360" r:id="rId35"/>
    <p:sldId id="263" r:id="rId36"/>
    <p:sldId id="264" r:id="rId37"/>
    <p:sldId id="265" r:id="rId38"/>
    <p:sldId id="266" r:id="rId39"/>
    <p:sldId id="267" r:id="rId40"/>
    <p:sldId id="268" r:id="rId41"/>
    <p:sldId id="269" r:id="rId42"/>
    <p:sldId id="270" r:id="rId43"/>
    <p:sldId id="363" r:id="rId44"/>
    <p:sldId id="364" r:id="rId45"/>
    <p:sldId id="372" r:id="rId46"/>
    <p:sldId id="376" r:id="rId47"/>
    <p:sldId id="373" r:id="rId48"/>
    <p:sldId id="379" r:id="rId49"/>
    <p:sldId id="374" r:id="rId50"/>
    <p:sldId id="375" r:id="rId51"/>
    <p:sldId id="377" r:id="rId52"/>
    <p:sldId id="380" r:id="rId53"/>
    <p:sldId id="365" r:id="rId54"/>
    <p:sldId id="366" r:id="rId55"/>
    <p:sldId id="367" r:id="rId56"/>
    <p:sldId id="368" r:id="rId57"/>
    <p:sldId id="369" r:id="rId58"/>
    <p:sldId id="37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DEAE2E-2D39-4A2B-B146-DD7BB0BC20E8}" v="1" dt="2022-12-03T05:19:32.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88" d="100"/>
          <a:sy n="88" d="100"/>
        </p:scale>
        <p:origin x="46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ee Walambe" userId="S::rahee.walambe@sitpune.edu.in::55c75785-bdc9-40be-bd86-fc336a6f34a1" providerId="AD" clId="Web-{D8DEAE2E-2D39-4A2B-B146-DD7BB0BC20E8}"/>
    <pc:docChg chg="modSld">
      <pc:chgData name="Rahee Walambe" userId="S::rahee.walambe@sitpune.edu.in::55c75785-bdc9-40be-bd86-fc336a6f34a1" providerId="AD" clId="Web-{D8DEAE2E-2D39-4A2B-B146-DD7BB0BC20E8}" dt="2022-12-03T05:19:32.959" v="0" actId="1076"/>
      <pc:docMkLst>
        <pc:docMk/>
      </pc:docMkLst>
      <pc:sldChg chg="modSp">
        <pc:chgData name="Rahee Walambe" userId="S::rahee.walambe@sitpune.edu.in::55c75785-bdc9-40be-bd86-fc336a6f34a1" providerId="AD" clId="Web-{D8DEAE2E-2D39-4A2B-B146-DD7BB0BC20E8}" dt="2022-12-03T05:19:32.959" v="0" actId="1076"/>
        <pc:sldMkLst>
          <pc:docMk/>
          <pc:sldMk cId="43925284" sldId="364"/>
        </pc:sldMkLst>
        <pc:picChg chg="mod">
          <ac:chgData name="Rahee Walambe" userId="S::rahee.walambe@sitpune.edu.in::55c75785-bdc9-40be-bd86-fc336a6f34a1" providerId="AD" clId="Web-{D8DEAE2E-2D39-4A2B-B146-DD7BB0BC20E8}" dt="2022-12-03T05:19:32.959" v="0" actId="1076"/>
          <ac:picMkLst>
            <pc:docMk/>
            <pc:sldMk cId="43925284" sldId="364"/>
            <ac:picMk id="5"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BA1077-EBC9-4EA3-8A4B-2DCD6940985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IN"/>
        </a:p>
      </dgm:t>
    </dgm:pt>
    <dgm:pt modelId="{DD37B743-BD91-4EB8-826E-4298C04680F1}">
      <dgm:prSet/>
      <dgm:spPr>
        <a:solidFill>
          <a:schemeClr val="accent1"/>
        </a:solidFill>
      </dgm:spPr>
      <dgm:t>
        <a:bodyPr/>
        <a:lstStyle/>
        <a:p>
          <a:r>
            <a:rPr lang="en-US" b="1" dirty="0">
              <a:solidFill>
                <a:schemeClr val="tx1"/>
              </a:solidFill>
            </a:rPr>
            <a:t>Classification is the task of generalizing known structure to apply to new data. </a:t>
          </a:r>
          <a:endParaRPr lang="en-IN" dirty="0">
            <a:solidFill>
              <a:schemeClr val="tx1"/>
            </a:solidFill>
          </a:endParaRPr>
        </a:p>
      </dgm:t>
    </dgm:pt>
    <dgm:pt modelId="{D8758CF1-7E00-4D8C-95E7-5237813F0E6B}" type="parTrans" cxnId="{325A5441-E023-44F5-ACA8-58055FB69C6E}">
      <dgm:prSet/>
      <dgm:spPr/>
      <dgm:t>
        <a:bodyPr/>
        <a:lstStyle/>
        <a:p>
          <a:endParaRPr lang="en-IN"/>
        </a:p>
      </dgm:t>
    </dgm:pt>
    <dgm:pt modelId="{3056C40E-029F-4141-80C5-EC6CDCA50774}" type="sibTrans" cxnId="{325A5441-E023-44F5-ACA8-58055FB69C6E}">
      <dgm:prSet/>
      <dgm:spPr/>
      <dgm:t>
        <a:bodyPr/>
        <a:lstStyle/>
        <a:p>
          <a:endParaRPr lang="en-IN"/>
        </a:p>
      </dgm:t>
    </dgm:pt>
    <dgm:pt modelId="{0B9305C4-5DCA-4AE7-BD79-B8965981B718}">
      <dgm:prSet/>
      <dgm:spPr>
        <a:solidFill>
          <a:schemeClr val="accent4">
            <a:lumMod val="40000"/>
            <a:lumOff val="60000"/>
          </a:schemeClr>
        </a:solidFill>
      </dgm:spPr>
      <dgm:t>
        <a:bodyPr/>
        <a:lstStyle/>
        <a:p>
          <a:r>
            <a:rPr lang="en-US" b="1" dirty="0">
              <a:solidFill>
                <a:schemeClr val="tx1"/>
              </a:solidFill>
            </a:rPr>
            <a:t>Common algorithms include decision tree learning, naïve Bayesian classification, neural networks, support vector machine and nearest neighbor .</a:t>
          </a:r>
          <a:endParaRPr lang="en-IN" dirty="0">
            <a:solidFill>
              <a:schemeClr val="tx1"/>
            </a:solidFill>
          </a:endParaRPr>
        </a:p>
      </dgm:t>
    </dgm:pt>
    <dgm:pt modelId="{23AF410D-4A11-4EC3-8687-23ED60C47E4B}" type="parTrans" cxnId="{AB2BF44E-F24C-49B7-861A-C183E8469372}">
      <dgm:prSet/>
      <dgm:spPr/>
      <dgm:t>
        <a:bodyPr/>
        <a:lstStyle/>
        <a:p>
          <a:endParaRPr lang="en-IN"/>
        </a:p>
      </dgm:t>
    </dgm:pt>
    <dgm:pt modelId="{A6421C61-8E96-46C4-A044-A63195F00E75}" type="sibTrans" cxnId="{AB2BF44E-F24C-49B7-861A-C183E8469372}">
      <dgm:prSet/>
      <dgm:spPr/>
      <dgm:t>
        <a:bodyPr/>
        <a:lstStyle/>
        <a:p>
          <a:endParaRPr lang="en-IN"/>
        </a:p>
      </dgm:t>
    </dgm:pt>
    <dgm:pt modelId="{C430E2EB-E73E-42E5-88BE-DF616BFA743B}">
      <dgm:prSet/>
      <dgm:spPr>
        <a:solidFill>
          <a:schemeClr val="accent6">
            <a:lumMod val="40000"/>
            <a:lumOff val="60000"/>
          </a:schemeClr>
        </a:solidFill>
        <a:ln>
          <a:solidFill>
            <a:schemeClr val="accent6">
              <a:lumMod val="40000"/>
              <a:lumOff val="60000"/>
            </a:schemeClr>
          </a:solidFill>
        </a:ln>
      </dgm:spPr>
      <dgm:t>
        <a:bodyPr/>
        <a:lstStyle/>
        <a:p>
          <a:r>
            <a:rPr lang="en-US" b="1">
              <a:solidFill>
                <a:schemeClr val="tx1"/>
              </a:solidFill>
            </a:rPr>
            <a:t>Ex: a classification method may attempt to classify the given text as hatespeech or normal speech</a:t>
          </a:r>
          <a:endParaRPr lang="en-IN">
            <a:solidFill>
              <a:schemeClr val="tx1"/>
            </a:solidFill>
          </a:endParaRPr>
        </a:p>
      </dgm:t>
    </dgm:pt>
    <dgm:pt modelId="{661517C7-0E70-440B-8995-E0761A9A398D}" type="parTrans" cxnId="{4926783B-131C-4AE1-93F7-E45258A183CA}">
      <dgm:prSet/>
      <dgm:spPr/>
      <dgm:t>
        <a:bodyPr/>
        <a:lstStyle/>
        <a:p>
          <a:endParaRPr lang="en-IN"/>
        </a:p>
      </dgm:t>
    </dgm:pt>
    <dgm:pt modelId="{7869565A-7648-4940-BEF7-53F0638994F7}" type="sibTrans" cxnId="{4926783B-131C-4AE1-93F7-E45258A183CA}">
      <dgm:prSet/>
      <dgm:spPr/>
      <dgm:t>
        <a:bodyPr/>
        <a:lstStyle/>
        <a:p>
          <a:endParaRPr lang="en-IN"/>
        </a:p>
      </dgm:t>
    </dgm:pt>
    <dgm:pt modelId="{B40D292E-AEDB-4AA1-93C3-FF3E5B39E1C7}" type="pres">
      <dgm:prSet presAssocID="{9EBA1077-EBC9-4EA3-8A4B-2DCD6940985F}" presName="linear" presStyleCnt="0">
        <dgm:presLayoutVars>
          <dgm:animLvl val="lvl"/>
          <dgm:resizeHandles val="exact"/>
        </dgm:presLayoutVars>
      </dgm:prSet>
      <dgm:spPr/>
      <dgm:t>
        <a:bodyPr/>
        <a:lstStyle/>
        <a:p>
          <a:endParaRPr lang="en-IN"/>
        </a:p>
      </dgm:t>
    </dgm:pt>
    <dgm:pt modelId="{FABAA752-4B80-44A5-95CA-A21D3B727A1E}" type="pres">
      <dgm:prSet presAssocID="{DD37B743-BD91-4EB8-826E-4298C04680F1}" presName="parentText" presStyleLbl="node1" presStyleIdx="0" presStyleCnt="3">
        <dgm:presLayoutVars>
          <dgm:chMax val="0"/>
          <dgm:bulletEnabled val="1"/>
        </dgm:presLayoutVars>
      </dgm:prSet>
      <dgm:spPr/>
      <dgm:t>
        <a:bodyPr/>
        <a:lstStyle/>
        <a:p>
          <a:endParaRPr lang="en-IN"/>
        </a:p>
      </dgm:t>
    </dgm:pt>
    <dgm:pt modelId="{524B7B2C-FC1F-45A8-B977-336A7ADA13FD}" type="pres">
      <dgm:prSet presAssocID="{3056C40E-029F-4141-80C5-EC6CDCA50774}" presName="spacer" presStyleCnt="0"/>
      <dgm:spPr/>
    </dgm:pt>
    <dgm:pt modelId="{B8E1A797-8194-45E1-B2F1-AEE76A85DFF3}" type="pres">
      <dgm:prSet presAssocID="{0B9305C4-5DCA-4AE7-BD79-B8965981B718}" presName="parentText" presStyleLbl="node1" presStyleIdx="1" presStyleCnt="3">
        <dgm:presLayoutVars>
          <dgm:chMax val="0"/>
          <dgm:bulletEnabled val="1"/>
        </dgm:presLayoutVars>
      </dgm:prSet>
      <dgm:spPr/>
      <dgm:t>
        <a:bodyPr/>
        <a:lstStyle/>
        <a:p>
          <a:endParaRPr lang="en-IN"/>
        </a:p>
      </dgm:t>
    </dgm:pt>
    <dgm:pt modelId="{A97E7E1F-8DA5-40A9-AFF3-556CB6D8D3B0}" type="pres">
      <dgm:prSet presAssocID="{A6421C61-8E96-46C4-A044-A63195F00E75}" presName="spacer" presStyleCnt="0"/>
      <dgm:spPr/>
    </dgm:pt>
    <dgm:pt modelId="{F1FFA0F8-E88D-40B5-995D-104AD49B311A}" type="pres">
      <dgm:prSet presAssocID="{C430E2EB-E73E-42E5-88BE-DF616BFA743B}" presName="parentText" presStyleLbl="node1" presStyleIdx="2" presStyleCnt="3">
        <dgm:presLayoutVars>
          <dgm:chMax val="0"/>
          <dgm:bulletEnabled val="1"/>
        </dgm:presLayoutVars>
      </dgm:prSet>
      <dgm:spPr/>
      <dgm:t>
        <a:bodyPr/>
        <a:lstStyle/>
        <a:p>
          <a:endParaRPr lang="en-IN"/>
        </a:p>
      </dgm:t>
    </dgm:pt>
  </dgm:ptLst>
  <dgm:cxnLst>
    <dgm:cxn modelId="{A62ED05B-F62B-4062-AAEB-2640FC7149C5}" type="presOf" srcId="{9EBA1077-EBC9-4EA3-8A4B-2DCD6940985F}" destId="{B40D292E-AEDB-4AA1-93C3-FF3E5B39E1C7}" srcOrd="0" destOrd="0" presId="urn:microsoft.com/office/officeart/2005/8/layout/vList2"/>
    <dgm:cxn modelId="{4926783B-131C-4AE1-93F7-E45258A183CA}" srcId="{9EBA1077-EBC9-4EA3-8A4B-2DCD6940985F}" destId="{C430E2EB-E73E-42E5-88BE-DF616BFA743B}" srcOrd="2" destOrd="0" parTransId="{661517C7-0E70-440B-8995-E0761A9A398D}" sibTransId="{7869565A-7648-4940-BEF7-53F0638994F7}"/>
    <dgm:cxn modelId="{AB2BF44E-F24C-49B7-861A-C183E8469372}" srcId="{9EBA1077-EBC9-4EA3-8A4B-2DCD6940985F}" destId="{0B9305C4-5DCA-4AE7-BD79-B8965981B718}" srcOrd="1" destOrd="0" parTransId="{23AF410D-4A11-4EC3-8687-23ED60C47E4B}" sibTransId="{A6421C61-8E96-46C4-A044-A63195F00E75}"/>
    <dgm:cxn modelId="{E514091D-C201-4622-A65C-D620B60B3045}" type="presOf" srcId="{DD37B743-BD91-4EB8-826E-4298C04680F1}" destId="{FABAA752-4B80-44A5-95CA-A21D3B727A1E}" srcOrd="0" destOrd="0" presId="urn:microsoft.com/office/officeart/2005/8/layout/vList2"/>
    <dgm:cxn modelId="{ECBB3844-381B-4AC2-84A5-E5EF93F5851D}" type="presOf" srcId="{0B9305C4-5DCA-4AE7-BD79-B8965981B718}" destId="{B8E1A797-8194-45E1-B2F1-AEE76A85DFF3}" srcOrd="0" destOrd="0" presId="urn:microsoft.com/office/officeart/2005/8/layout/vList2"/>
    <dgm:cxn modelId="{7A95142D-01BE-4EDF-8EEC-70398418D165}" type="presOf" srcId="{C430E2EB-E73E-42E5-88BE-DF616BFA743B}" destId="{F1FFA0F8-E88D-40B5-995D-104AD49B311A}" srcOrd="0" destOrd="0" presId="urn:microsoft.com/office/officeart/2005/8/layout/vList2"/>
    <dgm:cxn modelId="{325A5441-E023-44F5-ACA8-58055FB69C6E}" srcId="{9EBA1077-EBC9-4EA3-8A4B-2DCD6940985F}" destId="{DD37B743-BD91-4EB8-826E-4298C04680F1}" srcOrd="0" destOrd="0" parTransId="{D8758CF1-7E00-4D8C-95E7-5237813F0E6B}" sibTransId="{3056C40E-029F-4141-80C5-EC6CDCA50774}"/>
    <dgm:cxn modelId="{A98AE4BD-C24F-4F07-A4D6-FF91BF991636}" type="presParOf" srcId="{B40D292E-AEDB-4AA1-93C3-FF3E5B39E1C7}" destId="{FABAA752-4B80-44A5-95CA-A21D3B727A1E}" srcOrd="0" destOrd="0" presId="urn:microsoft.com/office/officeart/2005/8/layout/vList2"/>
    <dgm:cxn modelId="{E3208558-7923-4C5A-BCB1-4E4F8E225BE6}" type="presParOf" srcId="{B40D292E-AEDB-4AA1-93C3-FF3E5B39E1C7}" destId="{524B7B2C-FC1F-45A8-B977-336A7ADA13FD}" srcOrd="1" destOrd="0" presId="urn:microsoft.com/office/officeart/2005/8/layout/vList2"/>
    <dgm:cxn modelId="{A84D4ADF-B4F3-4D80-9325-09AC8960E490}" type="presParOf" srcId="{B40D292E-AEDB-4AA1-93C3-FF3E5B39E1C7}" destId="{B8E1A797-8194-45E1-B2F1-AEE76A85DFF3}" srcOrd="2" destOrd="0" presId="urn:microsoft.com/office/officeart/2005/8/layout/vList2"/>
    <dgm:cxn modelId="{0544F14E-B95E-4BCE-BB6C-81A58B54B5B8}" type="presParOf" srcId="{B40D292E-AEDB-4AA1-93C3-FF3E5B39E1C7}" destId="{A97E7E1F-8DA5-40A9-AFF3-556CB6D8D3B0}" srcOrd="3" destOrd="0" presId="urn:microsoft.com/office/officeart/2005/8/layout/vList2"/>
    <dgm:cxn modelId="{D4F53D9B-716F-43DB-8D59-AD8791CF8FFD}" type="presParOf" srcId="{B40D292E-AEDB-4AA1-93C3-FF3E5B39E1C7}" destId="{F1FFA0F8-E88D-40B5-995D-104AD49B311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AA752-4B80-44A5-95CA-A21D3B727A1E}">
      <dsp:nvSpPr>
        <dsp:cNvPr id="0" name=""/>
        <dsp:cNvSpPr/>
      </dsp:nvSpPr>
      <dsp:spPr>
        <a:xfrm>
          <a:off x="0" y="302508"/>
          <a:ext cx="11878321" cy="1072579"/>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kern="1200" dirty="0">
              <a:solidFill>
                <a:schemeClr val="tx1"/>
              </a:solidFill>
            </a:rPr>
            <a:t>Classification is the task of generalizing known structure to apply to new data. </a:t>
          </a:r>
          <a:endParaRPr lang="en-IN" sz="2700" kern="1200" dirty="0">
            <a:solidFill>
              <a:schemeClr val="tx1"/>
            </a:solidFill>
          </a:endParaRPr>
        </a:p>
      </dsp:txBody>
      <dsp:txXfrm>
        <a:off x="52359" y="354867"/>
        <a:ext cx="11773603" cy="967861"/>
      </dsp:txXfrm>
    </dsp:sp>
    <dsp:sp modelId="{B8E1A797-8194-45E1-B2F1-AEE76A85DFF3}">
      <dsp:nvSpPr>
        <dsp:cNvPr id="0" name=""/>
        <dsp:cNvSpPr/>
      </dsp:nvSpPr>
      <dsp:spPr>
        <a:xfrm>
          <a:off x="0" y="1452847"/>
          <a:ext cx="11878321" cy="1072579"/>
        </a:xfrm>
        <a:prstGeom prst="round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kern="1200" dirty="0">
              <a:solidFill>
                <a:schemeClr val="tx1"/>
              </a:solidFill>
            </a:rPr>
            <a:t>Common algorithms include decision tree learning, naïve Bayesian classification, neural networks, support vector machine and nearest neighbor .</a:t>
          </a:r>
          <a:endParaRPr lang="en-IN" sz="2700" kern="1200" dirty="0">
            <a:solidFill>
              <a:schemeClr val="tx1"/>
            </a:solidFill>
          </a:endParaRPr>
        </a:p>
      </dsp:txBody>
      <dsp:txXfrm>
        <a:off x="52359" y="1505206"/>
        <a:ext cx="11773603" cy="967861"/>
      </dsp:txXfrm>
    </dsp:sp>
    <dsp:sp modelId="{F1FFA0F8-E88D-40B5-995D-104AD49B311A}">
      <dsp:nvSpPr>
        <dsp:cNvPr id="0" name=""/>
        <dsp:cNvSpPr/>
      </dsp:nvSpPr>
      <dsp:spPr>
        <a:xfrm>
          <a:off x="0" y="2603187"/>
          <a:ext cx="11878321" cy="1072579"/>
        </a:xfrm>
        <a:prstGeom prst="roundRect">
          <a:avLst/>
        </a:prstGeom>
        <a:solidFill>
          <a:schemeClr val="accent6">
            <a:lumMod val="40000"/>
            <a:lumOff val="6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kern="1200">
              <a:solidFill>
                <a:schemeClr val="tx1"/>
              </a:solidFill>
            </a:rPr>
            <a:t>Ex: a classification method may attempt to classify the given text as hatespeech or normal speech</a:t>
          </a:r>
          <a:endParaRPr lang="en-IN" sz="2700" kern="1200">
            <a:solidFill>
              <a:schemeClr val="tx1"/>
            </a:solidFill>
          </a:endParaRPr>
        </a:p>
      </dsp:txBody>
      <dsp:txXfrm>
        <a:off x="52359" y="2655546"/>
        <a:ext cx="11773603" cy="9678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1DCB6-D163-4CD8-8443-81B36F58D239}"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4FA47-303E-430F-A529-E322CD39689C}" type="slidenum">
              <a:rPr lang="en-US" smtClean="0"/>
              <a:t>‹#›</a:t>
            </a:fld>
            <a:endParaRPr lang="en-US"/>
          </a:p>
        </p:txBody>
      </p:sp>
    </p:spTree>
    <p:extLst>
      <p:ext uri="{BB962C8B-B14F-4D97-AF65-F5344CB8AC3E}">
        <p14:creationId xmlns:p14="http://schemas.microsoft.com/office/powerpoint/2010/main" val="172680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30813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382588" y="685800"/>
            <a:ext cx="6094412" cy="3429000"/>
          </a:xfrm>
          <a:ln/>
        </p:spPr>
      </p:sp>
      <p:sp>
        <p:nvSpPr>
          <p:cNvPr id="80899" name="Rectangle 3"/>
          <p:cNvSpPr txBox="1">
            <a:spLocks noGrp="1" noChangeArrowheads="1"/>
          </p:cNvSpPr>
          <p:nvPr>
            <p:ph type="body" idx="1"/>
          </p:nvPr>
        </p:nvSpPr>
        <p:spPr>
          <a:xfrm>
            <a:off x="912906" y="4343144"/>
            <a:ext cx="5032190" cy="4115019"/>
          </a:xfrm>
          <a:solidFill>
            <a:srgbClr val="FFFFFF"/>
          </a:solidFill>
          <a:ln>
            <a:solidFill>
              <a:srgbClr val="000000"/>
            </a:solidFill>
            <a:miter lim="800000"/>
            <a:headEnd/>
            <a:tailEnd/>
          </a:ln>
        </p:spPr>
        <p:txBody>
          <a:bodyPr/>
          <a:lstStyle/>
          <a:p>
            <a:pPr marL="228600" indent="-228600" defTabSz="914400"/>
            <a:r>
              <a:rPr lang="en-US" altLang="en-US">
                <a:latin typeface="Times New Roman" pitchFamily="18" charset="0"/>
                <a:ea typeface="ＭＳ Ｐゴシック" pitchFamily="34" charset="-128"/>
              </a:rPr>
              <a:t>When we don’t have labels (I.e., f) we have an unsupervised learning problem.</a:t>
            </a:r>
          </a:p>
          <a:p>
            <a:pPr marL="228600" indent="-228600" defTabSz="914400"/>
            <a:endParaRPr lang="en-US" altLang="en-US">
              <a:latin typeface="Times New Roman" pitchFamily="18" charset="0"/>
              <a:ea typeface="ＭＳ Ｐゴシック" pitchFamily="34" charset="-128"/>
            </a:endParaRPr>
          </a:p>
          <a:p>
            <a:pPr marL="228600" indent="-228600" defTabSz="914400"/>
            <a:r>
              <a:rPr lang="en-US" altLang="en-US">
                <a:latin typeface="Times New Roman" pitchFamily="18" charset="0"/>
                <a:ea typeface="ＭＳ Ｐゴシック" pitchFamily="34" charset="-128"/>
              </a:rPr>
              <a:t>We can apply clustering to</a:t>
            </a:r>
          </a:p>
          <a:p>
            <a:pPr marL="228600" indent="-228600" defTabSz="914400"/>
            <a:endParaRPr lang="en-US" altLang="en-US">
              <a:latin typeface="Times New Roman" pitchFamily="18" charset="0"/>
              <a:ea typeface="ＭＳ Ｐゴシック" pitchFamily="34" charset="-128"/>
            </a:endParaRPr>
          </a:p>
          <a:p>
            <a:pPr marL="228600" indent="-228600" defTabSz="914400">
              <a:buFontTx/>
              <a:buAutoNum type="arabicParenR"/>
            </a:pPr>
            <a:r>
              <a:rPr lang="en-US" altLang="en-US">
                <a:latin typeface="Times New Roman" pitchFamily="18" charset="0"/>
                <a:ea typeface="ＭＳ Ｐゴシック" pitchFamily="34" charset="-128"/>
              </a:rPr>
              <a:t>Find the prototypes  in our data – for example to find similar customers</a:t>
            </a:r>
          </a:p>
          <a:p>
            <a:pPr marL="228600" indent="-228600" defTabSz="914400">
              <a:buFontTx/>
              <a:buAutoNum type="arabicParenR"/>
            </a:pPr>
            <a:r>
              <a:rPr lang="en-US" altLang="en-US">
                <a:latin typeface="Times New Roman" pitchFamily="18" charset="0"/>
                <a:ea typeface="ＭＳ Ｐゴシック" pitchFamily="34" charset="-128"/>
              </a:rPr>
              <a:t>Find the large groups of similar observations to identify deviations/anomalies/outliers.</a:t>
            </a:r>
          </a:p>
          <a:p>
            <a:pPr marL="228600" indent="-228600" defTabSz="914400">
              <a:buFontTx/>
              <a:buAutoNum type="arabicParenR"/>
            </a:pPr>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983705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ea typeface="ＭＳ Ｐゴシック" pitchFamily="34" charset="-128"/>
              </a:rPr>
              <a:t>Until now we have assumed that the training data is labeled.</a:t>
            </a:r>
          </a:p>
          <a:p>
            <a:r>
              <a:rPr lang="en-US" altLang="en-US">
                <a:latin typeface="Times New Roman" pitchFamily="18" charset="0"/>
                <a:ea typeface="ＭＳ Ｐゴシック" pitchFamily="34" charset="-128"/>
              </a:rPr>
              <a:t>Now we look at what can we do with data when we have not labels.</a:t>
            </a:r>
          </a:p>
          <a:p>
            <a:r>
              <a:rPr lang="en-US" altLang="en-US">
                <a:latin typeface="Times New Roman" pitchFamily="18" charset="0"/>
                <a:ea typeface="ＭＳ Ｐゴシック" pitchFamily="34" charset="-128"/>
              </a:rPr>
              <a:t>\item Example: group customer behavior, find similar buying patterns.</a:t>
            </a:r>
          </a:p>
        </p:txBody>
      </p:sp>
    </p:spTree>
    <p:extLst>
      <p:ext uri="{BB962C8B-B14F-4D97-AF65-F5344CB8AC3E}">
        <p14:creationId xmlns:p14="http://schemas.microsoft.com/office/powerpoint/2010/main" val="4021314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363538" y="701675"/>
            <a:ext cx="6115050" cy="3440113"/>
          </a:xfrm>
          <a:noFill/>
          <a:ln/>
          <a:extLst>
            <a:ext uri="{909E8E84-426E-40DD-AFC4-6F175D3DCCD1}">
              <a14:hiddenFill xmlns:a14="http://schemas.microsoft.com/office/drawing/2010/main">
                <a:solidFill>
                  <a:srgbClr val="FFFFFF"/>
                </a:solidFill>
              </a14:hiddenFill>
            </a:ext>
          </a:extLst>
        </p:spPr>
      </p:sp>
      <p:sp>
        <p:nvSpPr>
          <p:cNvPr id="82947"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r>
              <a:rPr lang="en-US" altLang="en-US">
                <a:latin typeface="Times New Roman" pitchFamily="18" charset="0"/>
                <a:ea typeface="ＭＳ Ｐゴシック" pitchFamily="34" charset="-128"/>
              </a:rPr>
              <a:t>Data</a:t>
            </a:r>
          </a:p>
        </p:txBody>
      </p:sp>
    </p:spTree>
    <p:extLst>
      <p:ext uri="{BB962C8B-B14F-4D97-AF65-F5344CB8AC3E}">
        <p14:creationId xmlns:p14="http://schemas.microsoft.com/office/powerpoint/2010/main" val="4018756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B4745F-89FD-F846-83D7-C1F3755F3C55}" type="datetime1">
              <a:rPr lang="en-IN" smtClean="0"/>
              <a:t>11-02-2025</a:t>
            </a:fld>
            <a:endParaRPr lang="en-US"/>
          </a:p>
        </p:txBody>
      </p:sp>
      <p:sp>
        <p:nvSpPr>
          <p:cNvPr id="5" name="Footer Placeholder 4"/>
          <p:cNvSpPr>
            <a:spLocks noGrp="1"/>
          </p:cNvSpPr>
          <p:nvPr>
            <p:ph type="ftr" sz="quarter" idx="11"/>
          </p:nvPr>
        </p:nvSpPr>
        <p:spPr/>
        <p:txBody>
          <a:bodyPr/>
          <a:lstStyle/>
          <a:p>
            <a:r>
              <a:rPr lang="en-US"/>
              <a:t>CS583, Bing Liu, UIC</a:t>
            </a:r>
          </a:p>
        </p:txBody>
      </p:sp>
      <p:sp>
        <p:nvSpPr>
          <p:cNvPr id="6" name="Slide Number Placeholder 5"/>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3249985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B02CE-0028-784C-8E94-15192A6990CF}" type="datetime1">
              <a:rPr lang="en-IN" smtClean="0"/>
              <a:t>11-02-2025</a:t>
            </a:fld>
            <a:endParaRPr lang="en-US"/>
          </a:p>
        </p:txBody>
      </p:sp>
      <p:sp>
        <p:nvSpPr>
          <p:cNvPr id="5" name="Footer Placeholder 4"/>
          <p:cNvSpPr>
            <a:spLocks noGrp="1"/>
          </p:cNvSpPr>
          <p:nvPr>
            <p:ph type="ftr" sz="quarter" idx="11"/>
          </p:nvPr>
        </p:nvSpPr>
        <p:spPr/>
        <p:txBody>
          <a:bodyPr/>
          <a:lstStyle/>
          <a:p>
            <a:r>
              <a:rPr lang="en-US"/>
              <a:t>CS583, Bing Liu, UIC</a:t>
            </a:r>
          </a:p>
        </p:txBody>
      </p:sp>
      <p:sp>
        <p:nvSpPr>
          <p:cNvPr id="6" name="Slide Number Placeholder 5"/>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4006527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8A31AC-81FB-3F4D-993F-98A8C492A7F4}" type="datetime1">
              <a:rPr lang="en-IN" smtClean="0"/>
              <a:t>11-02-2025</a:t>
            </a:fld>
            <a:endParaRPr lang="en-US"/>
          </a:p>
        </p:txBody>
      </p:sp>
      <p:sp>
        <p:nvSpPr>
          <p:cNvPr id="5" name="Footer Placeholder 4"/>
          <p:cNvSpPr>
            <a:spLocks noGrp="1"/>
          </p:cNvSpPr>
          <p:nvPr>
            <p:ph type="ftr" sz="quarter" idx="11"/>
          </p:nvPr>
        </p:nvSpPr>
        <p:spPr/>
        <p:txBody>
          <a:bodyPr/>
          <a:lstStyle/>
          <a:p>
            <a:r>
              <a:rPr lang="en-US"/>
              <a:t>CS583, Bing Liu, UIC</a:t>
            </a:r>
          </a:p>
        </p:txBody>
      </p:sp>
      <p:sp>
        <p:nvSpPr>
          <p:cNvPr id="6" name="Slide Number Placeholder 5"/>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220939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609600" y="6248400"/>
            <a:ext cx="7416800" cy="457200"/>
          </a:xfrm>
        </p:spPr>
        <p:txBody>
          <a:bodyPr/>
          <a:lstStyle>
            <a:lvl1pPr>
              <a:defRPr/>
            </a:lvl1pPr>
          </a:lstStyle>
          <a:p>
            <a:r>
              <a:rPr lang="en-US" altLang="en-US"/>
              <a:t>CS583, Bing Liu, UIC</a:t>
            </a:r>
          </a:p>
        </p:txBody>
      </p:sp>
      <p:sp>
        <p:nvSpPr>
          <p:cNvPr id="6" name="Slide Number Placeholder 5"/>
          <p:cNvSpPr>
            <a:spLocks noGrp="1"/>
          </p:cNvSpPr>
          <p:nvPr>
            <p:ph type="sldNum" sz="quarter" idx="11"/>
          </p:nvPr>
        </p:nvSpPr>
        <p:spPr>
          <a:xfrm>
            <a:off x="8737600" y="6243638"/>
            <a:ext cx="2844800" cy="457200"/>
          </a:xfrm>
        </p:spPr>
        <p:txBody>
          <a:bodyPr/>
          <a:lstStyle>
            <a:lvl1pPr>
              <a:defRPr/>
            </a:lvl1pPr>
          </a:lstStyle>
          <a:p>
            <a:fld id="{FC46AF17-BCE8-40B4-A992-189128EA2C00}" type="slidenum">
              <a:rPr lang="en-US" altLang="en-US"/>
              <a:pPr/>
              <a:t>‹#›</a:t>
            </a:fld>
            <a:endParaRPr lang="en-US" altLang="en-US"/>
          </a:p>
        </p:txBody>
      </p:sp>
    </p:spTree>
    <p:extLst>
      <p:ext uri="{BB962C8B-B14F-4D97-AF65-F5344CB8AC3E}">
        <p14:creationId xmlns:p14="http://schemas.microsoft.com/office/powerpoint/2010/main" val="286438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4B42D9-A73C-CC40-BF7B-29A6D4767B9F}" type="datetime1">
              <a:rPr lang="en-IN" smtClean="0"/>
              <a:t>11-02-2025</a:t>
            </a:fld>
            <a:endParaRPr lang="en-US"/>
          </a:p>
        </p:txBody>
      </p:sp>
      <p:sp>
        <p:nvSpPr>
          <p:cNvPr id="5" name="Footer Placeholder 4"/>
          <p:cNvSpPr>
            <a:spLocks noGrp="1"/>
          </p:cNvSpPr>
          <p:nvPr>
            <p:ph type="ftr" sz="quarter" idx="11"/>
          </p:nvPr>
        </p:nvSpPr>
        <p:spPr/>
        <p:txBody>
          <a:bodyPr/>
          <a:lstStyle/>
          <a:p>
            <a:r>
              <a:rPr lang="en-US"/>
              <a:t>CS583, Bing Liu, UIC</a:t>
            </a:r>
          </a:p>
        </p:txBody>
      </p:sp>
      <p:sp>
        <p:nvSpPr>
          <p:cNvPr id="6" name="Slide Number Placeholder 5"/>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4090850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B96644-AB41-9A43-8572-A881EFC12261}" type="datetime1">
              <a:rPr lang="en-IN" smtClean="0"/>
              <a:t>11-02-2025</a:t>
            </a:fld>
            <a:endParaRPr lang="en-US"/>
          </a:p>
        </p:txBody>
      </p:sp>
      <p:sp>
        <p:nvSpPr>
          <p:cNvPr id="5" name="Footer Placeholder 4"/>
          <p:cNvSpPr>
            <a:spLocks noGrp="1"/>
          </p:cNvSpPr>
          <p:nvPr>
            <p:ph type="ftr" sz="quarter" idx="11"/>
          </p:nvPr>
        </p:nvSpPr>
        <p:spPr/>
        <p:txBody>
          <a:bodyPr/>
          <a:lstStyle/>
          <a:p>
            <a:r>
              <a:rPr lang="en-US"/>
              <a:t>CS583, Bing Liu, UIC</a:t>
            </a:r>
          </a:p>
        </p:txBody>
      </p:sp>
      <p:sp>
        <p:nvSpPr>
          <p:cNvPr id="6" name="Slide Number Placeholder 5"/>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163628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89DE51-DC22-9C4A-94FA-6D2752D3F14D}" type="datetime1">
              <a:rPr lang="en-IN" smtClean="0"/>
              <a:t>11-02-2025</a:t>
            </a:fld>
            <a:endParaRPr lang="en-US"/>
          </a:p>
        </p:txBody>
      </p:sp>
      <p:sp>
        <p:nvSpPr>
          <p:cNvPr id="6" name="Footer Placeholder 5"/>
          <p:cNvSpPr>
            <a:spLocks noGrp="1"/>
          </p:cNvSpPr>
          <p:nvPr>
            <p:ph type="ftr" sz="quarter" idx="11"/>
          </p:nvPr>
        </p:nvSpPr>
        <p:spPr/>
        <p:txBody>
          <a:bodyPr/>
          <a:lstStyle/>
          <a:p>
            <a:r>
              <a:rPr lang="en-US"/>
              <a:t>CS583, Bing Liu, UIC</a:t>
            </a:r>
          </a:p>
        </p:txBody>
      </p:sp>
      <p:sp>
        <p:nvSpPr>
          <p:cNvPr id="7" name="Slide Number Placeholder 6"/>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174415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AADCCB-7B08-0D46-B933-3E2D16CAA69E}" type="datetime1">
              <a:rPr lang="en-IN" smtClean="0"/>
              <a:t>11-02-2025</a:t>
            </a:fld>
            <a:endParaRPr lang="en-US"/>
          </a:p>
        </p:txBody>
      </p:sp>
      <p:sp>
        <p:nvSpPr>
          <p:cNvPr id="8" name="Footer Placeholder 7"/>
          <p:cNvSpPr>
            <a:spLocks noGrp="1"/>
          </p:cNvSpPr>
          <p:nvPr>
            <p:ph type="ftr" sz="quarter" idx="11"/>
          </p:nvPr>
        </p:nvSpPr>
        <p:spPr/>
        <p:txBody>
          <a:bodyPr/>
          <a:lstStyle/>
          <a:p>
            <a:r>
              <a:rPr lang="en-US"/>
              <a:t>CS583, Bing Liu, UIC</a:t>
            </a:r>
          </a:p>
        </p:txBody>
      </p:sp>
      <p:sp>
        <p:nvSpPr>
          <p:cNvPr id="9" name="Slide Number Placeholder 8"/>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2494855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B49A1E-D53E-FB4F-84F5-03F0D1D2BA60}" type="datetime1">
              <a:rPr lang="en-IN" smtClean="0"/>
              <a:t>11-02-2025</a:t>
            </a:fld>
            <a:endParaRPr lang="en-US"/>
          </a:p>
        </p:txBody>
      </p:sp>
      <p:sp>
        <p:nvSpPr>
          <p:cNvPr id="5" name="Slide Number Placeholder 4"/>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2602007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7BD7A9-E156-954A-9F8E-3E82B8F7B0DB}" type="datetime1">
              <a:rPr lang="en-IN" smtClean="0"/>
              <a:t>11-02-2025</a:t>
            </a:fld>
            <a:endParaRPr lang="en-US"/>
          </a:p>
        </p:txBody>
      </p:sp>
      <p:sp>
        <p:nvSpPr>
          <p:cNvPr id="3" name="Footer Placeholder 2"/>
          <p:cNvSpPr>
            <a:spLocks noGrp="1"/>
          </p:cNvSpPr>
          <p:nvPr>
            <p:ph type="ftr" sz="quarter" idx="11"/>
          </p:nvPr>
        </p:nvSpPr>
        <p:spPr/>
        <p:txBody>
          <a:bodyPr/>
          <a:lstStyle/>
          <a:p>
            <a:r>
              <a:rPr lang="en-US"/>
              <a:t>CS583, Bing Liu, UIC</a:t>
            </a:r>
          </a:p>
        </p:txBody>
      </p:sp>
      <p:sp>
        <p:nvSpPr>
          <p:cNvPr id="4" name="Slide Number Placeholder 3"/>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50694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56DC1B-6BC8-1347-A38A-3083C4480C7A}" type="datetime1">
              <a:rPr lang="en-IN" smtClean="0"/>
              <a:t>11-02-2025</a:t>
            </a:fld>
            <a:endParaRPr lang="en-US"/>
          </a:p>
        </p:txBody>
      </p:sp>
      <p:sp>
        <p:nvSpPr>
          <p:cNvPr id="6" name="Footer Placeholder 5"/>
          <p:cNvSpPr>
            <a:spLocks noGrp="1"/>
          </p:cNvSpPr>
          <p:nvPr>
            <p:ph type="ftr" sz="quarter" idx="11"/>
          </p:nvPr>
        </p:nvSpPr>
        <p:spPr/>
        <p:txBody>
          <a:bodyPr/>
          <a:lstStyle/>
          <a:p>
            <a:r>
              <a:rPr lang="en-US"/>
              <a:t>CS583, Bing Liu, UIC</a:t>
            </a:r>
          </a:p>
        </p:txBody>
      </p:sp>
      <p:sp>
        <p:nvSpPr>
          <p:cNvPr id="7" name="Slide Number Placeholder 6"/>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83183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7DD58-FE7A-F143-8E93-BAD12F552FCF}" type="datetime1">
              <a:rPr lang="en-IN" smtClean="0"/>
              <a:t>11-02-2025</a:t>
            </a:fld>
            <a:endParaRPr lang="en-US"/>
          </a:p>
        </p:txBody>
      </p:sp>
      <p:sp>
        <p:nvSpPr>
          <p:cNvPr id="6" name="Footer Placeholder 5"/>
          <p:cNvSpPr>
            <a:spLocks noGrp="1"/>
          </p:cNvSpPr>
          <p:nvPr>
            <p:ph type="ftr" sz="quarter" idx="11"/>
          </p:nvPr>
        </p:nvSpPr>
        <p:spPr/>
        <p:txBody>
          <a:bodyPr/>
          <a:lstStyle/>
          <a:p>
            <a:r>
              <a:rPr lang="en-US"/>
              <a:t>CS583, Bing Liu, UIC</a:t>
            </a:r>
          </a:p>
        </p:txBody>
      </p:sp>
      <p:sp>
        <p:nvSpPr>
          <p:cNvPr id="7" name="Slide Number Placeholder 6"/>
          <p:cNvSpPr>
            <a:spLocks noGrp="1"/>
          </p:cNvSpPr>
          <p:nvPr>
            <p:ph type="sldNum" sz="quarter" idx="12"/>
          </p:nvPr>
        </p:nvSpPr>
        <p:spPr/>
        <p:txBody>
          <a:bodyPr/>
          <a:lstStyle/>
          <a:p>
            <a:fld id="{CBE7A811-92E3-4947-85E8-E1EBAEC50AE1}" type="slidenum">
              <a:rPr lang="en-US" smtClean="0"/>
              <a:t>‹#›</a:t>
            </a:fld>
            <a:endParaRPr lang="en-US"/>
          </a:p>
        </p:txBody>
      </p:sp>
    </p:spTree>
    <p:extLst>
      <p:ext uri="{BB962C8B-B14F-4D97-AF65-F5344CB8AC3E}">
        <p14:creationId xmlns:p14="http://schemas.microsoft.com/office/powerpoint/2010/main" val="300005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CB236-DA22-D341-B6CC-CCCED1EC3B98}" type="datetime1">
              <a:rPr lang="en-IN" smtClean="0"/>
              <a:t>11-02-2025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CS583, Bing Liu, UIC</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7A811-92E3-4947-85E8-E1EBAEC50AE1}" type="slidenum">
              <a:rPr lang="en-US" smtClean="0"/>
              <a:t>‹#›</a:t>
            </a:fld>
            <a:endParaRPr lang="en-US"/>
          </a:p>
        </p:txBody>
      </p:sp>
    </p:spTree>
    <p:extLst>
      <p:ext uri="{BB962C8B-B14F-4D97-AF65-F5344CB8AC3E}">
        <p14:creationId xmlns:p14="http://schemas.microsoft.com/office/powerpoint/2010/main" val="33690357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3" Type="http://schemas.openxmlformats.org/officeDocument/2006/relationships/hyperlink" Target="https://machinelearningmastery.com/why-one-hot-encode-data-in-machine-learning/" TargetMode="External"/><Relationship Id="rId2" Type="http://schemas.openxmlformats.org/officeDocument/2006/relationships/hyperlink" Target="https://en.wikipedia.org/wiki/Hamming_distance"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Unsupervised learning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654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a:extLst>
              <a:ext uri="{FF2B5EF4-FFF2-40B4-BE49-F238E27FC236}">
                <a16:creationId xmlns:a16="http://schemas.microsoft.com/office/drawing/2014/main" xmlns="" id="{01161462-7F66-416B-8F0D-BBD119C1EDF7}"/>
              </a:ext>
            </a:extLst>
          </p:cNvPr>
          <p:cNvSpPr>
            <a:spLocks noGrp="1"/>
          </p:cNvSpPr>
          <p:nvPr>
            <p:ph type="title" idx="4294967295"/>
          </p:nvPr>
        </p:nvSpPr>
        <p:spPr>
          <a:xfrm>
            <a:off x="1981200" y="274639"/>
            <a:ext cx="8229600" cy="706437"/>
          </a:xfrm>
        </p:spPr>
        <p:txBody>
          <a:bodyPr vert="horz" lIns="0" tIns="45720" rIns="0" bIns="0" rtlCol="0" anchor="b">
            <a:normAutofit/>
          </a:bodyPr>
          <a:lstStyle/>
          <a:p>
            <a:pPr algn="ctr"/>
            <a:r>
              <a:rPr lang="en-US" altLang="en-US" sz="3200" b="1" dirty="0">
                <a:solidFill>
                  <a:schemeClr val="accent2">
                    <a:lumMod val="75000"/>
                  </a:schemeClr>
                </a:solidFill>
              </a:rPr>
              <a:t>Regression</a:t>
            </a:r>
            <a:endParaRPr lang="en-IN" altLang="en-US" sz="3200" b="1" dirty="0">
              <a:solidFill>
                <a:schemeClr val="accent2">
                  <a:lumMod val="75000"/>
                </a:schemeClr>
              </a:solidFill>
            </a:endParaRPr>
          </a:p>
        </p:txBody>
      </p:sp>
      <p:sp>
        <p:nvSpPr>
          <p:cNvPr id="169987" name="Content Placeholder 2">
            <a:extLst>
              <a:ext uri="{FF2B5EF4-FFF2-40B4-BE49-F238E27FC236}">
                <a16:creationId xmlns:a16="http://schemas.microsoft.com/office/drawing/2014/main" xmlns="" id="{8CA0052C-87BA-4B06-9F28-14341FBCD5F6}"/>
              </a:ext>
            </a:extLst>
          </p:cNvPr>
          <p:cNvSpPr>
            <a:spLocks noGrp="1"/>
          </p:cNvSpPr>
          <p:nvPr>
            <p:ph idx="4294967295"/>
          </p:nvPr>
        </p:nvSpPr>
        <p:spPr>
          <a:xfrm>
            <a:off x="213065" y="1346817"/>
            <a:ext cx="11691890" cy="4929696"/>
          </a:xfrm>
        </p:spPr>
        <p:txBody>
          <a:bodyPr>
            <a:noAutofit/>
          </a:bodyPr>
          <a:lstStyle/>
          <a:p>
            <a:pPr marL="0" indent="0">
              <a:buNone/>
            </a:pPr>
            <a:r>
              <a:rPr lang="en-US" altLang="en-US" sz="3000" dirty="0"/>
              <a:t>Regression  attempts to find a function which models the data with the least error.</a:t>
            </a:r>
          </a:p>
          <a:p>
            <a:pPr marL="273050" indent="-273050"/>
            <a:endParaRPr lang="en-US" altLang="en-US" sz="3000" dirty="0"/>
          </a:p>
          <a:p>
            <a:pPr marL="273050" indent="-273050">
              <a:buNone/>
            </a:pPr>
            <a:r>
              <a:rPr lang="en-US" altLang="en-US" sz="3000" dirty="0"/>
              <a:t>Examples:</a:t>
            </a:r>
          </a:p>
          <a:p>
            <a:pPr marL="273050" indent="-273050">
              <a:buNone/>
            </a:pPr>
            <a:r>
              <a:rPr lang="en-US" altLang="en-US" sz="3000" dirty="0"/>
              <a:t>   Predicting wind velocity as a function of temperature, humidity, air pressure etc.</a:t>
            </a:r>
          </a:p>
          <a:p>
            <a:pPr marL="273050" indent="-273050">
              <a:buNone/>
            </a:pPr>
            <a:r>
              <a:rPr lang="en-US" altLang="en-US" sz="3000" dirty="0"/>
              <a:t>   Predicting sales amount of new product based on advertising expenditure.</a:t>
            </a:r>
          </a:p>
          <a:p>
            <a:pPr marL="0" indent="0">
              <a:buNone/>
            </a:pPr>
            <a:endParaRPr lang="en-IN" altLang="en-US" sz="3000" dirty="0"/>
          </a:p>
          <a:p>
            <a:pPr marL="0" indent="0">
              <a:buNone/>
            </a:pPr>
            <a:endParaRPr lang="en-IN" altLang="en-US" sz="3000" dirty="0"/>
          </a:p>
        </p:txBody>
      </p:sp>
    </p:spTree>
    <p:extLst>
      <p:ext uri="{BB962C8B-B14F-4D97-AF65-F5344CB8AC3E}">
        <p14:creationId xmlns:p14="http://schemas.microsoft.com/office/powerpoint/2010/main" val="916050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DC5C22-4E75-4055-A7EE-517A28FFA98A}"/>
              </a:ext>
            </a:extLst>
          </p:cNvPr>
          <p:cNvSpPr>
            <a:spLocks noGrp="1"/>
          </p:cNvSpPr>
          <p:nvPr>
            <p:ph type="title"/>
          </p:nvPr>
        </p:nvSpPr>
        <p:spPr/>
        <p:txBody>
          <a:bodyPr/>
          <a:lstStyle/>
          <a:p>
            <a:r>
              <a:rPr lang="en-US" dirty="0">
                <a:solidFill>
                  <a:schemeClr val="accent2">
                    <a:lumMod val="75000"/>
                  </a:schemeClr>
                </a:solidFill>
              </a:rPr>
              <a:t>Regression </a:t>
            </a:r>
          </a:p>
        </p:txBody>
      </p:sp>
      <p:pic>
        <p:nvPicPr>
          <p:cNvPr id="4" name="Content Placeholder 3">
            <a:extLst>
              <a:ext uri="{FF2B5EF4-FFF2-40B4-BE49-F238E27FC236}">
                <a16:creationId xmlns:a16="http://schemas.microsoft.com/office/drawing/2014/main" xmlns="" id="{9FEBF85F-0488-475C-8434-99E501D392CC}"/>
              </a:ext>
            </a:extLst>
          </p:cNvPr>
          <p:cNvPicPr>
            <a:picLocks noGrp="1" noChangeAspect="1"/>
          </p:cNvPicPr>
          <p:nvPr>
            <p:ph idx="1"/>
          </p:nvPr>
        </p:nvPicPr>
        <p:blipFill>
          <a:blip r:embed="rId2"/>
          <a:stretch>
            <a:fillRect/>
          </a:stretch>
        </p:blipFill>
        <p:spPr>
          <a:xfrm>
            <a:off x="1900017" y="2049572"/>
            <a:ext cx="8841693" cy="3352422"/>
          </a:xfrm>
          <a:prstGeom prst="rect">
            <a:avLst/>
          </a:prstGeom>
        </p:spPr>
      </p:pic>
    </p:spTree>
    <p:extLst>
      <p:ext uri="{BB962C8B-B14F-4D97-AF65-F5344CB8AC3E}">
        <p14:creationId xmlns:p14="http://schemas.microsoft.com/office/powerpoint/2010/main" val="1914777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
            <a:extLst>
              <a:ext uri="{FF2B5EF4-FFF2-40B4-BE49-F238E27FC236}">
                <a16:creationId xmlns:a16="http://schemas.microsoft.com/office/drawing/2014/main" xmlns="" id="{E9D77939-EB44-4D53-8D85-034BD7D2C207}"/>
              </a:ext>
            </a:extLst>
          </p:cNvPr>
          <p:cNvSpPr>
            <a:spLocks noChangeArrowheads="1"/>
          </p:cNvSpPr>
          <p:nvPr/>
        </p:nvSpPr>
        <p:spPr bwMode="auto">
          <a:xfrm>
            <a:off x="416299" y="4286158"/>
            <a:ext cx="963365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600" dirty="0">
                <a:latin typeface="+mj-lt"/>
              </a:rPr>
              <a:t>1. Treat both as classification problems. </a:t>
            </a:r>
          </a:p>
        </p:txBody>
      </p:sp>
      <p:sp>
        <p:nvSpPr>
          <p:cNvPr id="8" name="Rectangle 21">
            <a:extLst>
              <a:ext uri="{FF2B5EF4-FFF2-40B4-BE49-F238E27FC236}">
                <a16:creationId xmlns:a16="http://schemas.microsoft.com/office/drawing/2014/main" xmlns="" id="{41D9BF79-D4AE-48BC-AAE3-E41CB51C0270}"/>
              </a:ext>
            </a:extLst>
          </p:cNvPr>
          <p:cNvSpPr>
            <a:spLocks noChangeArrowheads="1"/>
          </p:cNvSpPr>
          <p:nvPr/>
        </p:nvSpPr>
        <p:spPr bwMode="auto">
          <a:xfrm>
            <a:off x="416299" y="4695634"/>
            <a:ext cx="1268801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600" dirty="0">
                <a:latin typeface="+mj-lt"/>
              </a:rPr>
              <a:t>2. Treat problem 1 as a classification problem, problem 2 as a regression problem. </a:t>
            </a:r>
          </a:p>
        </p:txBody>
      </p:sp>
      <p:sp>
        <p:nvSpPr>
          <p:cNvPr id="9" name="Rectangle 22">
            <a:extLst>
              <a:ext uri="{FF2B5EF4-FFF2-40B4-BE49-F238E27FC236}">
                <a16:creationId xmlns:a16="http://schemas.microsoft.com/office/drawing/2014/main" xmlns="" id="{5C65A87E-1A3D-44BE-9E8C-B3F84C2C5631}"/>
              </a:ext>
            </a:extLst>
          </p:cNvPr>
          <p:cNvSpPr>
            <a:spLocks noChangeArrowheads="1"/>
          </p:cNvSpPr>
          <p:nvPr/>
        </p:nvSpPr>
        <p:spPr bwMode="auto">
          <a:xfrm>
            <a:off x="436817" y="5165094"/>
            <a:ext cx="1226276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600" dirty="0">
                <a:latin typeface="+mj-lt"/>
              </a:rPr>
              <a:t>3. Treat problem 1 as a regression problem, problem 2 as a classification problem. </a:t>
            </a:r>
          </a:p>
        </p:txBody>
      </p:sp>
      <p:sp>
        <p:nvSpPr>
          <p:cNvPr id="10" name="Rectangle 23">
            <a:extLst>
              <a:ext uri="{FF2B5EF4-FFF2-40B4-BE49-F238E27FC236}">
                <a16:creationId xmlns:a16="http://schemas.microsoft.com/office/drawing/2014/main" xmlns="" id="{F3CBE1FE-71CB-4B12-AB3F-494766B67B34}"/>
              </a:ext>
            </a:extLst>
          </p:cNvPr>
          <p:cNvSpPr>
            <a:spLocks noChangeArrowheads="1"/>
          </p:cNvSpPr>
          <p:nvPr/>
        </p:nvSpPr>
        <p:spPr bwMode="auto">
          <a:xfrm>
            <a:off x="436817" y="5596978"/>
            <a:ext cx="1067200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600" dirty="0">
                <a:latin typeface="+mj-lt"/>
              </a:rPr>
              <a:t>4. Treat both as regression problems. </a:t>
            </a:r>
          </a:p>
        </p:txBody>
      </p:sp>
      <p:sp>
        <p:nvSpPr>
          <p:cNvPr id="11" name="TextBox 5">
            <a:extLst>
              <a:ext uri="{FF2B5EF4-FFF2-40B4-BE49-F238E27FC236}">
                <a16:creationId xmlns:a16="http://schemas.microsoft.com/office/drawing/2014/main" xmlns="" id="{B54D328E-ED4A-4657-9D1B-3858E761BA57}"/>
              </a:ext>
            </a:extLst>
          </p:cNvPr>
          <p:cNvSpPr txBox="1">
            <a:spLocks noChangeArrowheads="1"/>
          </p:cNvSpPr>
          <p:nvPr/>
        </p:nvSpPr>
        <p:spPr bwMode="auto">
          <a:xfrm>
            <a:off x="300289" y="16457"/>
            <a:ext cx="11891711"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600" dirty="0">
                <a:solidFill>
                  <a:schemeClr val="tx1">
                    <a:lumMod val="95000"/>
                  </a:schemeClr>
                </a:solidFill>
                <a:latin typeface="+mj-lt"/>
              </a:rPr>
              <a:t>You’re running a company, and you want to develop learning algorithms to address each of two problems.</a:t>
            </a:r>
          </a:p>
          <a:p>
            <a:pPr algn="just"/>
            <a:endParaRPr lang="en-US" altLang="en-US" sz="2600" dirty="0">
              <a:solidFill>
                <a:schemeClr val="tx1">
                  <a:lumMod val="95000"/>
                </a:schemeClr>
              </a:solidFill>
              <a:latin typeface="+mj-lt"/>
            </a:endParaRPr>
          </a:p>
          <a:p>
            <a:pPr algn="just"/>
            <a:r>
              <a:rPr lang="en-US" altLang="en-US" sz="2600" dirty="0">
                <a:solidFill>
                  <a:schemeClr val="accent1"/>
                </a:solidFill>
                <a:latin typeface="+mj-lt"/>
              </a:rPr>
              <a:t>Problem 1</a:t>
            </a:r>
            <a:r>
              <a:rPr lang="en-US" altLang="en-US" sz="2600" dirty="0">
                <a:solidFill>
                  <a:schemeClr val="tx1">
                    <a:lumMod val="95000"/>
                  </a:schemeClr>
                </a:solidFill>
                <a:latin typeface="+mj-lt"/>
              </a:rPr>
              <a:t>: You have a data for sale of shampoo bottles over 100 months of </a:t>
            </a:r>
            <a:r>
              <a:rPr lang="en-US" altLang="en-US" sz="2600" dirty="0" err="1">
                <a:solidFill>
                  <a:schemeClr val="tx1">
                    <a:lumMod val="95000"/>
                  </a:schemeClr>
                </a:solidFill>
                <a:latin typeface="+mj-lt"/>
              </a:rPr>
              <a:t>of</a:t>
            </a:r>
            <a:r>
              <a:rPr lang="en-US" altLang="en-US" sz="2600" dirty="0">
                <a:solidFill>
                  <a:schemeClr val="tx1">
                    <a:lumMod val="95000"/>
                  </a:schemeClr>
                </a:solidFill>
                <a:latin typeface="+mj-lt"/>
              </a:rPr>
              <a:t> time. You want to predict how many of the bottles will sell over the next 3 months.</a:t>
            </a:r>
          </a:p>
          <a:p>
            <a:pPr algn="just"/>
            <a:endParaRPr lang="en-US" altLang="en-US" sz="2600" dirty="0">
              <a:solidFill>
                <a:schemeClr val="tx1">
                  <a:lumMod val="95000"/>
                </a:schemeClr>
              </a:solidFill>
              <a:latin typeface="+mj-lt"/>
            </a:endParaRPr>
          </a:p>
          <a:p>
            <a:pPr algn="just"/>
            <a:r>
              <a:rPr lang="en-US" altLang="en-US" sz="2600" dirty="0">
                <a:solidFill>
                  <a:schemeClr val="accent1"/>
                </a:solidFill>
                <a:latin typeface="+mj-lt"/>
              </a:rPr>
              <a:t>Problem 2</a:t>
            </a:r>
            <a:r>
              <a:rPr lang="en-US" altLang="en-US" sz="2600" dirty="0">
                <a:solidFill>
                  <a:schemeClr val="tx1">
                    <a:lumMod val="95000"/>
                  </a:schemeClr>
                </a:solidFill>
                <a:latin typeface="+mj-lt"/>
              </a:rPr>
              <a:t>: You’d like software to examine individual customer accounts, and for each account decide if it has been hacked/compromised. </a:t>
            </a:r>
          </a:p>
          <a:p>
            <a:pPr algn="just"/>
            <a:endParaRPr lang="en-US" altLang="en-US" sz="2600" dirty="0">
              <a:solidFill>
                <a:schemeClr val="tx1">
                  <a:lumMod val="95000"/>
                </a:schemeClr>
              </a:solidFill>
              <a:latin typeface="+mj-lt"/>
            </a:endParaRPr>
          </a:p>
          <a:p>
            <a:pPr algn="just"/>
            <a:r>
              <a:rPr lang="en-US" altLang="en-US" sz="2600" dirty="0">
                <a:solidFill>
                  <a:schemeClr val="tx1">
                    <a:lumMod val="95000"/>
                  </a:schemeClr>
                </a:solidFill>
                <a:latin typeface="+mj-lt"/>
              </a:rPr>
              <a:t>Should you treat these as classification or as regression problems? </a:t>
            </a:r>
          </a:p>
        </p:txBody>
      </p:sp>
    </p:spTree>
    <p:extLst>
      <p:ext uri="{BB962C8B-B14F-4D97-AF65-F5344CB8AC3E}">
        <p14:creationId xmlns:p14="http://schemas.microsoft.com/office/powerpoint/2010/main" val="2766707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B52F61-C6B8-4BB8-B8D8-A6653FC7A1F4}"/>
              </a:ext>
            </a:extLst>
          </p:cNvPr>
          <p:cNvSpPr>
            <a:spLocks noGrp="1"/>
          </p:cNvSpPr>
          <p:nvPr>
            <p:ph type="title"/>
          </p:nvPr>
        </p:nvSpPr>
        <p:spPr>
          <a:xfrm>
            <a:off x="913794" y="294806"/>
            <a:ext cx="10920139" cy="970450"/>
          </a:xfrm>
        </p:spPr>
        <p:txBody>
          <a:bodyPr>
            <a:normAutofit fontScale="90000"/>
          </a:bodyPr>
          <a:lstStyle/>
          <a:p>
            <a:pPr algn="ctr"/>
            <a:r>
              <a:rPr lang="en-US" b="1" dirty="0">
                <a:solidFill>
                  <a:schemeClr val="accent2">
                    <a:lumMod val="75000"/>
                  </a:schemeClr>
                </a:solidFill>
              </a:rPr>
              <a:t>Supervised learning categories &amp; techniques</a:t>
            </a:r>
            <a:br>
              <a:rPr lang="en-US" b="1" dirty="0">
                <a:solidFill>
                  <a:schemeClr val="accent2">
                    <a:lumMod val="75000"/>
                  </a:schemeClr>
                </a:solidFill>
              </a:rPr>
            </a:br>
            <a:endParaRPr lang="en-US" b="1" dirty="0">
              <a:solidFill>
                <a:schemeClr val="accent2">
                  <a:lumMod val="75000"/>
                </a:schemeClr>
              </a:solidFill>
            </a:endParaRPr>
          </a:p>
        </p:txBody>
      </p:sp>
      <p:sp>
        <p:nvSpPr>
          <p:cNvPr id="3" name="Content Placeholder 2">
            <a:extLst>
              <a:ext uri="{FF2B5EF4-FFF2-40B4-BE49-F238E27FC236}">
                <a16:creationId xmlns:a16="http://schemas.microsoft.com/office/drawing/2014/main" xmlns="" id="{CED3B1DA-6516-4F7D-9460-3D8BFE5F8EDD}"/>
              </a:ext>
            </a:extLst>
          </p:cNvPr>
          <p:cNvSpPr>
            <a:spLocks noGrp="1"/>
          </p:cNvSpPr>
          <p:nvPr>
            <p:ph idx="1"/>
          </p:nvPr>
        </p:nvSpPr>
        <p:spPr>
          <a:xfrm>
            <a:off x="913795" y="780031"/>
            <a:ext cx="10353762" cy="5725872"/>
          </a:xfrm>
        </p:spPr>
        <p:txBody>
          <a:bodyPr>
            <a:noAutofit/>
          </a:bodyPr>
          <a:lstStyle/>
          <a:p>
            <a:endParaRPr lang="en-US" sz="2500" dirty="0"/>
          </a:p>
          <a:p>
            <a:r>
              <a:rPr lang="en-US" sz="2500" dirty="0"/>
              <a:t>Linear classifier (numerical functions)</a:t>
            </a:r>
          </a:p>
          <a:p>
            <a:pPr marL="0" indent="0">
              <a:buNone/>
            </a:pPr>
            <a:r>
              <a:rPr lang="en-US" sz="2500" dirty="0"/>
              <a:t>	</a:t>
            </a:r>
          </a:p>
          <a:p>
            <a:r>
              <a:rPr lang="en-US" sz="2500" dirty="0"/>
              <a:t>Parametric (Probabilistic functions) : Naïve Bayes, Gaussian discriminant analysis (GDA), Hidden Markov models (HMM), 	Probabilistic graphical models </a:t>
            </a:r>
          </a:p>
          <a:p>
            <a:endParaRPr lang="en-US" sz="2500" dirty="0"/>
          </a:p>
          <a:p>
            <a:r>
              <a:rPr lang="en-US" sz="2500" dirty="0"/>
              <a:t>Non-parametric (Instance-based functions): K-nearest neighbors, Kernel regression, Kernel density estimation, Local regression</a:t>
            </a:r>
          </a:p>
          <a:p>
            <a:pPr marL="0" indent="0">
              <a:buNone/>
            </a:pPr>
            <a:endParaRPr lang="en-US" sz="2500" dirty="0"/>
          </a:p>
          <a:p>
            <a:r>
              <a:rPr lang="en-US" sz="2500" dirty="0"/>
              <a:t>Non-metric (Symbolic functions) : Classification and regression tree (CART), decision tree </a:t>
            </a:r>
          </a:p>
          <a:p>
            <a:pPr marL="0" indent="0">
              <a:buNone/>
            </a:pPr>
            <a:r>
              <a:rPr lang="en-US" sz="2500" dirty="0"/>
              <a:t>	</a:t>
            </a:r>
          </a:p>
          <a:p>
            <a:r>
              <a:rPr lang="en-US" sz="2500" dirty="0"/>
              <a:t>Aggregation: Bagging (bootstrap + aggregation), </a:t>
            </a:r>
            <a:r>
              <a:rPr lang="en-US" sz="2500" dirty="0" err="1"/>
              <a:t>Adaboost</a:t>
            </a:r>
            <a:r>
              <a:rPr lang="en-US" sz="2500" dirty="0"/>
              <a:t>, Random forest 	</a:t>
            </a:r>
          </a:p>
          <a:p>
            <a:endParaRPr lang="en-US" sz="2500" dirty="0"/>
          </a:p>
          <a:p>
            <a:endParaRPr lang="en-US" sz="2500" dirty="0"/>
          </a:p>
          <a:p>
            <a:endParaRPr lang="en-US" sz="2500" dirty="0"/>
          </a:p>
        </p:txBody>
      </p:sp>
    </p:spTree>
    <p:extLst>
      <p:ext uri="{BB962C8B-B14F-4D97-AF65-F5344CB8AC3E}">
        <p14:creationId xmlns:p14="http://schemas.microsoft.com/office/powerpoint/2010/main" val="10057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5983" y="1700596"/>
            <a:ext cx="9440034" cy="1828801"/>
          </a:xfrm>
        </p:spPr>
        <p:txBody>
          <a:bodyPr/>
          <a:lstStyle/>
          <a:p>
            <a:r>
              <a:rPr lang="en-US" b="1" dirty="0">
                <a:solidFill>
                  <a:schemeClr val="accent2">
                    <a:lumMod val="75000"/>
                  </a:schemeClr>
                </a:solidFill>
              </a:rPr>
              <a:t>Unsupervised Learning </a:t>
            </a:r>
          </a:p>
        </p:txBody>
      </p:sp>
    </p:spTree>
    <p:extLst>
      <p:ext uri="{BB962C8B-B14F-4D97-AF65-F5344CB8AC3E}">
        <p14:creationId xmlns:p14="http://schemas.microsoft.com/office/powerpoint/2010/main" val="2309954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C93F0-45BC-4BD4-AC5A-84E45FA180C9}"/>
              </a:ext>
            </a:extLst>
          </p:cNvPr>
          <p:cNvSpPr>
            <a:spLocks noGrp="1"/>
          </p:cNvSpPr>
          <p:nvPr>
            <p:ph type="title"/>
          </p:nvPr>
        </p:nvSpPr>
        <p:spPr/>
        <p:txBody>
          <a:bodyPr/>
          <a:lstStyle/>
          <a:p>
            <a:pPr algn="ctr"/>
            <a:r>
              <a:rPr lang="en-NZ" b="1" dirty="0">
                <a:solidFill>
                  <a:schemeClr val="accent2">
                    <a:lumMod val="75000"/>
                  </a:schemeClr>
                </a:solidFill>
              </a:rPr>
              <a:t>Supervised Vs Unsupervised</a:t>
            </a:r>
            <a:endParaRPr lang="en-US" b="1" dirty="0">
              <a:solidFill>
                <a:schemeClr val="accent2">
                  <a:lumMod val="75000"/>
                </a:schemeClr>
              </a:solidFill>
            </a:endParaRPr>
          </a:p>
        </p:txBody>
      </p:sp>
      <p:pic>
        <p:nvPicPr>
          <p:cNvPr id="4" name="Content Placeholder 3">
            <a:extLst>
              <a:ext uri="{FF2B5EF4-FFF2-40B4-BE49-F238E27FC236}">
                <a16:creationId xmlns:a16="http://schemas.microsoft.com/office/drawing/2014/main" xmlns="" id="{358D869A-7182-436D-A134-DAF782FA9D70}"/>
              </a:ext>
            </a:extLst>
          </p:cNvPr>
          <p:cNvPicPr>
            <a:picLocks noGrp="1" noChangeAspect="1"/>
          </p:cNvPicPr>
          <p:nvPr>
            <p:ph idx="1"/>
          </p:nvPr>
        </p:nvPicPr>
        <p:blipFill>
          <a:blip r:embed="rId2"/>
          <a:stretch>
            <a:fillRect/>
          </a:stretch>
        </p:blipFill>
        <p:spPr>
          <a:xfrm>
            <a:off x="6583955" y="1956815"/>
            <a:ext cx="5340413" cy="4059237"/>
          </a:xfrm>
          <a:prstGeom prst="rect">
            <a:avLst/>
          </a:prstGeom>
        </p:spPr>
      </p:pic>
      <p:pic>
        <p:nvPicPr>
          <p:cNvPr id="5" name="Picture 4">
            <a:extLst>
              <a:ext uri="{FF2B5EF4-FFF2-40B4-BE49-F238E27FC236}">
                <a16:creationId xmlns:a16="http://schemas.microsoft.com/office/drawing/2014/main" xmlns="" id="{47E330AF-4E9A-4EB0-BD6A-864C017939D2}"/>
              </a:ext>
            </a:extLst>
          </p:cNvPr>
          <p:cNvPicPr>
            <a:picLocks noChangeAspect="1"/>
          </p:cNvPicPr>
          <p:nvPr/>
        </p:nvPicPr>
        <p:blipFill>
          <a:blip r:embed="rId3"/>
          <a:stretch>
            <a:fillRect/>
          </a:stretch>
        </p:blipFill>
        <p:spPr>
          <a:xfrm>
            <a:off x="913795" y="1956815"/>
            <a:ext cx="5550186" cy="4098027"/>
          </a:xfrm>
          <a:prstGeom prst="rect">
            <a:avLst/>
          </a:prstGeom>
        </p:spPr>
      </p:pic>
      <p:sp>
        <p:nvSpPr>
          <p:cNvPr id="6" name="TextBox 5">
            <a:extLst>
              <a:ext uri="{FF2B5EF4-FFF2-40B4-BE49-F238E27FC236}">
                <a16:creationId xmlns:a16="http://schemas.microsoft.com/office/drawing/2014/main" xmlns="" id="{4E79AF79-564E-4B0C-A70B-8960ACDE68B2}"/>
              </a:ext>
            </a:extLst>
          </p:cNvPr>
          <p:cNvSpPr txBox="1"/>
          <p:nvPr/>
        </p:nvSpPr>
        <p:spPr>
          <a:xfrm>
            <a:off x="1056443" y="6321770"/>
            <a:ext cx="9960745" cy="323165"/>
          </a:xfrm>
          <a:prstGeom prst="rect">
            <a:avLst/>
          </a:prstGeom>
          <a:noFill/>
        </p:spPr>
        <p:txBody>
          <a:bodyPr wrap="square">
            <a:spAutoFit/>
          </a:bodyPr>
          <a:lstStyle/>
          <a:p>
            <a:pPr algn="ctr"/>
            <a:r>
              <a:rPr lang="en-IN" sz="1500" dirty="0"/>
              <a:t>Machine Learning Specialization by Andrew Ng </a:t>
            </a:r>
          </a:p>
        </p:txBody>
      </p:sp>
    </p:spTree>
    <p:extLst>
      <p:ext uri="{BB962C8B-B14F-4D97-AF65-F5344CB8AC3E}">
        <p14:creationId xmlns:p14="http://schemas.microsoft.com/office/powerpoint/2010/main" val="953269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p:txBody>
          <a:bodyPr/>
          <a:lstStyle/>
          <a:p>
            <a:r>
              <a:rPr lang="en-US" dirty="0"/>
              <a:t>Clustering is the task of dividing the population or data points into a number of groups such that data points in the same groups are more similar to other data points in the same group than those in other groups. In simple words, the aim is to segregate groups with similar traits and assign them into clusters.</a:t>
            </a:r>
          </a:p>
        </p:txBody>
      </p:sp>
      <p:pic>
        <p:nvPicPr>
          <p:cNvPr id="13315" name="Picture 3" descr="Image result for 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927" y="4471906"/>
            <a:ext cx="2169043" cy="162054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clus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189" y="4456037"/>
            <a:ext cx="2118063" cy="1720926"/>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clustering"/>
          <p:cNvPicPr>
            <a:picLocks noChangeAspect="1" noChangeArrowheads="1"/>
          </p:cNvPicPr>
          <p:nvPr/>
        </p:nvPicPr>
        <p:blipFill rotWithShape="1">
          <a:blip r:embed="rId4">
            <a:extLst>
              <a:ext uri="{28A0092B-C50C-407E-A947-70E740481C1C}">
                <a14:useLocalDpi xmlns:a14="http://schemas.microsoft.com/office/drawing/2010/main" val="0"/>
              </a:ext>
            </a:extLst>
          </a:blip>
          <a:srcRect r="10803"/>
          <a:stretch/>
        </p:blipFill>
        <p:spPr bwMode="auto">
          <a:xfrm>
            <a:off x="2055384" y="4459896"/>
            <a:ext cx="1949058" cy="1632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44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xmlns="" id="{078EDD94-31B2-4A18-81CF-3AAC026C5345}"/>
              </a:ext>
            </a:extLst>
          </p:cNvPr>
          <p:cNvSpPr txBox="1">
            <a:spLocks/>
          </p:cNvSpPr>
          <p:nvPr/>
        </p:nvSpPr>
        <p:spPr bwMode="auto">
          <a:xfrm>
            <a:off x="71021" y="114301"/>
            <a:ext cx="12752651"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Bef>
                <a:spcPct val="20000"/>
              </a:spcBef>
              <a:buFont typeface="Arial" panose="020B0604020202020204" pitchFamily="34" charset="0"/>
              <a:buNone/>
            </a:pPr>
            <a:r>
              <a:rPr lang="en-US" altLang="en-US" sz="2600" dirty="0">
                <a:latin typeface="+mj-lt"/>
              </a:rPr>
              <a:t>Of the following examples, which would you address using an </a:t>
            </a:r>
          </a:p>
          <a:p>
            <a:pPr algn="just">
              <a:spcBef>
                <a:spcPct val="20000"/>
              </a:spcBef>
              <a:buFont typeface="Arial" panose="020B0604020202020204" pitchFamily="34" charset="0"/>
              <a:buNone/>
            </a:pPr>
            <a:r>
              <a:rPr lang="en-US" altLang="en-US" sz="2600" u="sng" dirty="0">
                <a:latin typeface="+mj-lt"/>
              </a:rPr>
              <a:t>unsupervised</a:t>
            </a:r>
            <a:r>
              <a:rPr lang="en-US" altLang="en-US" sz="2600" dirty="0">
                <a:latin typeface="+mj-lt"/>
              </a:rPr>
              <a:t> learning algorithm?</a:t>
            </a:r>
          </a:p>
          <a:p>
            <a:pPr algn="just">
              <a:spcBef>
                <a:spcPct val="20000"/>
              </a:spcBef>
              <a:buFont typeface="Arial" panose="020B0604020202020204" pitchFamily="34" charset="0"/>
              <a:buNone/>
            </a:pPr>
            <a:endParaRPr lang="en-US" altLang="en-US" sz="2600" dirty="0">
              <a:latin typeface="+mj-lt"/>
            </a:endParaRPr>
          </a:p>
        </p:txBody>
      </p:sp>
      <p:sp>
        <p:nvSpPr>
          <p:cNvPr id="41987" name="Rectangle 2">
            <a:extLst>
              <a:ext uri="{FF2B5EF4-FFF2-40B4-BE49-F238E27FC236}">
                <a16:creationId xmlns:a16="http://schemas.microsoft.com/office/drawing/2014/main" xmlns="" id="{F2C2D50C-8368-439E-A645-BE9140760D06}"/>
              </a:ext>
            </a:extLst>
          </p:cNvPr>
          <p:cNvSpPr>
            <a:spLocks noChangeArrowheads="1"/>
          </p:cNvSpPr>
          <p:nvPr/>
        </p:nvSpPr>
        <p:spPr bwMode="auto">
          <a:xfrm>
            <a:off x="314635" y="3299937"/>
            <a:ext cx="1154258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None/>
            </a:pPr>
            <a:r>
              <a:rPr lang="en-US" altLang="en-US" sz="2600" dirty="0">
                <a:latin typeface="+mj-lt"/>
              </a:rPr>
              <a:t>3. Given a database of customer data, automatically discover market segments and group customers into different market segments. </a:t>
            </a:r>
          </a:p>
        </p:txBody>
      </p:sp>
      <p:sp>
        <p:nvSpPr>
          <p:cNvPr id="41988" name="Rectangle 3">
            <a:extLst>
              <a:ext uri="{FF2B5EF4-FFF2-40B4-BE49-F238E27FC236}">
                <a16:creationId xmlns:a16="http://schemas.microsoft.com/office/drawing/2014/main" xmlns="" id="{9B0D1242-7EB2-4943-AD68-3A2CFAA45333}"/>
              </a:ext>
            </a:extLst>
          </p:cNvPr>
          <p:cNvSpPr>
            <a:spLocks noChangeArrowheads="1"/>
          </p:cNvSpPr>
          <p:nvPr/>
        </p:nvSpPr>
        <p:spPr bwMode="auto">
          <a:xfrm>
            <a:off x="314636" y="1373354"/>
            <a:ext cx="1139251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600" dirty="0">
                <a:latin typeface="+mj-lt"/>
              </a:rPr>
              <a:t>1. Given email labeled as spam/not spam, learn a spam filter.</a:t>
            </a:r>
          </a:p>
        </p:txBody>
      </p:sp>
      <p:sp>
        <p:nvSpPr>
          <p:cNvPr id="41989" name="Rectangle 4">
            <a:extLst>
              <a:ext uri="{FF2B5EF4-FFF2-40B4-BE49-F238E27FC236}">
                <a16:creationId xmlns:a16="http://schemas.microsoft.com/office/drawing/2014/main" xmlns="" id="{682C7595-D018-4A82-B7D5-44EB5FD5A216}"/>
              </a:ext>
            </a:extLst>
          </p:cNvPr>
          <p:cNvSpPr>
            <a:spLocks noChangeArrowheads="1"/>
          </p:cNvSpPr>
          <p:nvPr/>
        </p:nvSpPr>
        <p:spPr bwMode="auto">
          <a:xfrm>
            <a:off x="314635" y="2084725"/>
            <a:ext cx="1168457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None/>
            </a:pPr>
            <a:r>
              <a:rPr lang="en-US" altLang="en-US" sz="2600" dirty="0">
                <a:latin typeface="+mj-lt"/>
              </a:rPr>
              <a:t>2. Given a set of news articles found on the web, group them into set of articles about the same story. </a:t>
            </a:r>
          </a:p>
        </p:txBody>
      </p:sp>
      <p:sp>
        <p:nvSpPr>
          <p:cNvPr id="41990" name="Rectangle 5">
            <a:extLst>
              <a:ext uri="{FF2B5EF4-FFF2-40B4-BE49-F238E27FC236}">
                <a16:creationId xmlns:a16="http://schemas.microsoft.com/office/drawing/2014/main" xmlns="" id="{BDCFA450-F954-4156-9B2F-E22BE3D4D476}"/>
              </a:ext>
            </a:extLst>
          </p:cNvPr>
          <p:cNvSpPr>
            <a:spLocks noChangeArrowheads="1"/>
          </p:cNvSpPr>
          <p:nvPr/>
        </p:nvSpPr>
        <p:spPr bwMode="auto">
          <a:xfrm>
            <a:off x="314635" y="4745982"/>
            <a:ext cx="1168457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Arial" panose="020B0604020202020204" pitchFamily="34" charset="0"/>
              <a:buNone/>
            </a:pPr>
            <a:r>
              <a:rPr lang="en-US" altLang="en-US" sz="2600" dirty="0">
                <a:latin typeface="+mj-lt"/>
              </a:rPr>
              <a:t>4. Given a dataset of patients diagnosed as either having diabetes or not, learn to classify new patients as having diabetes or not. </a:t>
            </a:r>
          </a:p>
        </p:txBody>
      </p:sp>
    </p:spTree>
    <p:extLst>
      <p:ext uri="{BB962C8B-B14F-4D97-AF65-F5344CB8AC3E}">
        <p14:creationId xmlns:p14="http://schemas.microsoft.com/office/powerpoint/2010/main" val="2390269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21" name="Picture 5" descr="http://www.astroml.org/sklearn_tutorial/_images/plot_ML_flow_chart_3.png">
            <a:extLst>
              <a:ext uri="{FF2B5EF4-FFF2-40B4-BE49-F238E27FC236}">
                <a16:creationId xmlns:a16="http://schemas.microsoft.com/office/drawing/2014/main" xmlns="" id="{9DD453E0-2B12-4B65-85D9-9F109BAA5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280" y="571500"/>
            <a:ext cx="8572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19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422934-6C2B-465D-BD62-32AE132BF278}"/>
              </a:ext>
            </a:extLst>
          </p:cNvPr>
          <p:cNvSpPr>
            <a:spLocks noGrp="1"/>
          </p:cNvSpPr>
          <p:nvPr>
            <p:ph type="title"/>
          </p:nvPr>
        </p:nvSpPr>
        <p:spPr>
          <a:xfrm>
            <a:off x="919119" y="528413"/>
            <a:ext cx="10353762" cy="970450"/>
          </a:xfrm>
        </p:spPr>
        <p:txBody>
          <a:bodyPr/>
          <a:lstStyle/>
          <a:p>
            <a:pPr algn="ctr"/>
            <a:r>
              <a:rPr lang="en-NZ" b="1" dirty="0">
                <a:solidFill>
                  <a:schemeClr val="accent2">
                    <a:lumMod val="75000"/>
                  </a:schemeClr>
                </a:solidFill>
              </a:rPr>
              <a:t>Clustering </a:t>
            </a:r>
            <a:endParaRPr lang="en-US" b="1" dirty="0">
              <a:solidFill>
                <a:schemeClr val="accent2">
                  <a:lumMod val="75000"/>
                </a:schemeClr>
              </a:solidFill>
            </a:endParaRPr>
          </a:p>
        </p:txBody>
      </p:sp>
      <p:sp>
        <p:nvSpPr>
          <p:cNvPr id="5" name="Content Placeholder 4">
            <a:extLst>
              <a:ext uri="{FF2B5EF4-FFF2-40B4-BE49-F238E27FC236}">
                <a16:creationId xmlns:a16="http://schemas.microsoft.com/office/drawing/2014/main" xmlns="" id="{DA63F8AE-9585-48ED-930D-FC3537C55F9F}"/>
              </a:ext>
            </a:extLst>
          </p:cNvPr>
          <p:cNvSpPr>
            <a:spLocks noGrp="1"/>
          </p:cNvSpPr>
          <p:nvPr>
            <p:ph idx="1"/>
          </p:nvPr>
        </p:nvSpPr>
        <p:spPr>
          <a:xfrm>
            <a:off x="1082675" y="1790700"/>
            <a:ext cx="10026650" cy="3978275"/>
          </a:xfrm>
        </p:spPr>
        <p:txBody>
          <a:bodyPr/>
          <a:lstStyle/>
          <a:p>
            <a:pPr marL="0" indent="0">
              <a:buNone/>
            </a:pPr>
            <a:r>
              <a:rPr lang="en-IN" dirty="0"/>
              <a:t>Go to www.news.google.com</a:t>
            </a:r>
          </a:p>
          <a:p>
            <a:pPr marL="0" indent="0">
              <a:buNone/>
            </a:pPr>
            <a:endParaRPr lang="en-IN" dirty="0"/>
          </a:p>
        </p:txBody>
      </p:sp>
    </p:spTree>
    <p:extLst>
      <p:ext uri="{BB962C8B-B14F-4D97-AF65-F5344CB8AC3E}">
        <p14:creationId xmlns:p14="http://schemas.microsoft.com/office/powerpoint/2010/main" val="600504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pic>
        <p:nvPicPr>
          <p:cNvPr id="8" name="Picture 7"/>
          <p:cNvPicPr>
            <a:picLocks noChangeAspect="1"/>
          </p:cNvPicPr>
          <p:nvPr/>
        </p:nvPicPr>
        <p:blipFill>
          <a:blip r:embed="rId2"/>
          <a:stretch>
            <a:fillRect/>
          </a:stretch>
        </p:blipFill>
        <p:spPr>
          <a:xfrm>
            <a:off x="1606462" y="1573923"/>
            <a:ext cx="8979076" cy="4337779"/>
          </a:xfrm>
          <a:prstGeom prst="rect">
            <a:avLst/>
          </a:prstGeom>
        </p:spPr>
      </p:pic>
    </p:spTree>
    <p:extLst>
      <p:ext uri="{BB962C8B-B14F-4D97-AF65-F5344CB8AC3E}">
        <p14:creationId xmlns:p14="http://schemas.microsoft.com/office/powerpoint/2010/main" val="89923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xmlns="" id="{257895C4-5A35-43E2-B83D-C6CC0E6F2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49" y="0"/>
            <a:ext cx="8832728" cy="6624546"/>
          </a:xfrm>
          <a:prstGeom prst="rect">
            <a:avLst/>
          </a:prstGeom>
        </p:spPr>
      </p:pic>
    </p:spTree>
    <p:extLst>
      <p:ext uri="{BB962C8B-B14F-4D97-AF65-F5344CB8AC3E}">
        <p14:creationId xmlns:p14="http://schemas.microsoft.com/office/powerpoint/2010/main" val="2206768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xmlns="" id="{F2D8AA7B-A900-4FC5-86C3-51B76C7C1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3" y="720025"/>
            <a:ext cx="10186514" cy="5165870"/>
          </a:xfrm>
          <a:prstGeom prst="rect">
            <a:avLst/>
          </a:prstGeom>
        </p:spPr>
      </p:pic>
    </p:spTree>
    <p:extLst>
      <p:ext uri="{BB962C8B-B14F-4D97-AF65-F5344CB8AC3E}">
        <p14:creationId xmlns:p14="http://schemas.microsoft.com/office/powerpoint/2010/main" val="989624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220310" y="2403696"/>
            <a:ext cx="7772400" cy="841375"/>
          </a:xfrm>
        </p:spPr>
        <p:txBody>
          <a:bodyPr/>
          <a:lstStyle/>
          <a:p>
            <a:pPr algn="ctr"/>
            <a:r>
              <a:rPr lang="en-US" altLang="en-US" sz="4000" dirty="0"/>
              <a:t>Introduction to Clustering</a:t>
            </a:r>
          </a:p>
        </p:txBody>
      </p:sp>
    </p:spTree>
    <p:extLst>
      <p:ext uri="{BB962C8B-B14F-4D97-AF65-F5344CB8AC3E}">
        <p14:creationId xmlns:p14="http://schemas.microsoft.com/office/powerpoint/2010/main" val="605401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ltLang="en-US">
                <a:ea typeface="ＭＳ Ｐゴシック" panose="020B0600070205080204" pitchFamily="34" charset="-128"/>
              </a:rPr>
              <a:t>What is clustering?</a:t>
            </a:r>
          </a:p>
        </p:txBody>
      </p:sp>
      <p:sp>
        <p:nvSpPr>
          <p:cNvPr id="17411" name="Rectangle 5"/>
          <p:cNvSpPr>
            <a:spLocks noGrp="1" noChangeArrowheads="1"/>
          </p:cNvSpPr>
          <p:nvPr>
            <p:ph type="body" idx="1"/>
          </p:nvPr>
        </p:nvSpPr>
        <p:spPr/>
        <p:txBody>
          <a:bodyPr>
            <a:normAutofit fontScale="85000" lnSpcReduction="20000"/>
          </a:bodyPr>
          <a:lstStyle/>
          <a:p>
            <a:r>
              <a:rPr lang="en-US" altLang="en-US" dirty="0">
                <a:ea typeface="ＭＳ Ｐゴシック" panose="020B0600070205080204" pitchFamily="34" charset="-128"/>
              </a:rPr>
              <a:t>The process of grouping a set of objects into classes of similar objects</a:t>
            </a:r>
          </a:p>
          <a:p>
            <a:pPr lvl="1" eaLnBrk="1" hangingPunct="1">
              <a:lnSpc>
                <a:spcPct val="90000"/>
              </a:lnSpc>
            </a:pPr>
            <a:r>
              <a:rPr lang="en-US" altLang="en-US" sz="2600" dirty="0">
                <a:ea typeface="ＭＳ Ｐゴシック" panose="020B0600070205080204" pitchFamily="34" charset="-128"/>
              </a:rPr>
              <a:t>Documents within a cluster should be similar.</a:t>
            </a:r>
          </a:p>
          <a:p>
            <a:pPr lvl="1" eaLnBrk="1" hangingPunct="1">
              <a:lnSpc>
                <a:spcPct val="90000"/>
              </a:lnSpc>
            </a:pPr>
            <a:r>
              <a:rPr lang="en-US" altLang="en-US" sz="2600" dirty="0">
                <a:ea typeface="ＭＳ Ｐゴシック" panose="020B0600070205080204" pitchFamily="34" charset="-128"/>
              </a:rPr>
              <a:t>Documents from different clusters should be dissimilar.</a:t>
            </a:r>
            <a:endParaRPr lang="en-US" altLang="en-US" dirty="0">
              <a:ea typeface="ＭＳ Ｐゴシック" panose="020B0600070205080204" pitchFamily="34" charset="-128"/>
            </a:endParaRPr>
          </a:p>
          <a:p>
            <a:pPr eaLnBrk="1" hangingPunct="1">
              <a:lnSpc>
                <a:spcPct val="90000"/>
              </a:lnSpc>
            </a:pPr>
            <a:r>
              <a:rPr lang="en-US" altLang="en-US" sz="2900" dirty="0">
                <a:ea typeface="ＭＳ Ｐゴシック" panose="020B0600070205080204" pitchFamily="34" charset="-128"/>
              </a:rPr>
              <a:t>The commonest form of </a:t>
            </a:r>
            <a:r>
              <a:rPr lang="en-US" altLang="en-US" sz="2900" i="1" dirty="0">
                <a:ea typeface="ＭＳ Ｐゴシック" panose="020B0600070205080204" pitchFamily="34" charset="-128"/>
              </a:rPr>
              <a:t>unsupervised learning</a:t>
            </a:r>
          </a:p>
          <a:p>
            <a:pPr lvl="2" eaLnBrk="1" hangingPunct="1">
              <a:lnSpc>
                <a:spcPct val="90000"/>
              </a:lnSpc>
            </a:pPr>
            <a:r>
              <a:rPr lang="en-US" altLang="en-US" sz="2400" dirty="0">
                <a:ea typeface="ＭＳ Ｐゴシック" panose="020B0600070205080204" pitchFamily="34" charset="-128"/>
              </a:rPr>
              <a:t>Unsupervised learning = learning from raw data, as opposed to supervised data where a classification of examples is given</a:t>
            </a:r>
          </a:p>
          <a:p>
            <a:pPr lvl="1" eaLnBrk="1" hangingPunct="1">
              <a:lnSpc>
                <a:spcPct val="90000"/>
              </a:lnSpc>
            </a:pPr>
            <a:r>
              <a:rPr lang="en-US" altLang="en-US" dirty="0">
                <a:ea typeface="ＭＳ Ｐゴシック" panose="020B0600070205080204" pitchFamily="34" charset="-128"/>
              </a:rPr>
              <a:t>A common and important task that finds many applications in IR and other places</a:t>
            </a:r>
          </a:p>
          <a:p>
            <a:pPr>
              <a:lnSpc>
                <a:spcPct val="90000"/>
              </a:lnSpc>
            </a:pPr>
            <a:r>
              <a:rPr lang="en-US" altLang="ja-JP" sz="2600" dirty="0">
                <a:ea typeface="ＭＳ Ｐゴシック" panose="020B0600070205080204" pitchFamily="34" charset="-128"/>
              </a:rPr>
              <a:t>Clustering is a technique for finding </a:t>
            </a:r>
            <a:r>
              <a:rPr lang="en-US" altLang="ja-JP" sz="2600" dirty="0">
                <a:solidFill>
                  <a:srgbClr val="FF0000"/>
                </a:solidFill>
                <a:ea typeface="ＭＳ Ｐゴシック" panose="020B0600070205080204" pitchFamily="34" charset="-128"/>
              </a:rPr>
              <a:t>similarity groups</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in data, called </a:t>
            </a:r>
            <a:r>
              <a:rPr lang="en-US" altLang="ja-JP" sz="2600" b="1" dirty="0">
                <a:solidFill>
                  <a:srgbClr val="FF0000"/>
                </a:solidFill>
                <a:ea typeface="ＭＳ Ｐゴシック" panose="020B0600070205080204" pitchFamily="34" charset="-128"/>
              </a:rPr>
              <a:t>clusters</a:t>
            </a:r>
            <a:r>
              <a:rPr lang="en-US" altLang="ja-JP" sz="2600" dirty="0">
                <a:ea typeface="ＭＳ Ｐゴシック" panose="020B0600070205080204" pitchFamily="34" charset="-128"/>
              </a:rPr>
              <a:t>. i.e., </a:t>
            </a:r>
          </a:p>
          <a:p>
            <a:pPr marL="742950" lvl="1" indent="-285750"/>
            <a:r>
              <a:rPr lang="en-US" altLang="ja-JP" sz="2200" dirty="0">
                <a:ea typeface="ＭＳ Ｐゴシック" panose="020B0600070205080204" pitchFamily="34" charset="-128"/>
              </a:rPr>
              <a:t>it groups data instances that are similar to (near) each other in one cluster and data instances that are very different (far away) from each other into different clusters. </a:t>
            </a:r>
          </a:p>
          <a:p>
            <a:pPr>
              <a:lnSpc>
                <a:spcPct val="90000"/>
              </a:lnSpc>
            </a:pPr>
            <a:r>
              <a:rPr lang="en-US" altLang="ja-JP" sz="2600" dirty="0">
                <a:ea typeface="ＭＳ Ｐゴシック" panose="020B0600070205080204" pitchFamily="34" charset="-128"/>
              </a:rPr>
              <a:t>Clustering is often called an </a:t>
            </a:r>
            <a:r>
              <a:rPr lang="en-US" altLang="ja-JP" sz="2600" b="1" dirty="0">
                <a:solidFill>
                  <a:srgbClr val="3333CC"/>
                </a:solidFill>
                <a:ea typeface="ＭＳ Ｐゴシック" panose="020B0600070205080204" pitchFamily="34" charset="-128"/>
              </a:rPr>
              <a:t>unsupervised learning</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task</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as no class values denoting an </a:t>
            </a:r>
            <a:r>
              <a:rPr lang="en-US" altLang="ja-JP" sz="2600" i="1" dirty="0">
                <a:ea typeface="ＭＳ Ｐゴシック" panose="020B0600070205080204" pitchFamily="34" charset="-128"/>
              </a:rPr>
              <a:t>a priori</a:t>
            </a:r>
            <a:r>
              <a:rPr lang="en-US" altLang="ja-JP" sz="2600" dirty="0">
                <a:ea typeface="ＭＳ Ｐゴシック" panose="020B0600070205080204" pitchFamily="34" charset="-128"/>
              </a:rPr>
              <a:t> grouping of the data instances are given, which is the case in supervised learning. </a:t>
            </a:r>
          </a:p>
          <a:p>
            <a:pPr>
              <a:lnSpc>
                <a:spcPct val="90000"/>
              </a:lnSpc>
            </a:pPr>
            <a:r>
              <a:rPr lang="en-US" altLang="en-US" sz="2600" dirty="0"/>
              <a:t>Due to historical reasons, clustering is often considered </a:t>
            </a:r>
            <a:r>
              <a:rPr lang="en-US" altLang="ja-JP" sz="2600" dirty="0">
                <a:ea typeface="ＭＳ Ｐゴシック" panose="020B0600070205080204" pitchFamily="34" charset="-128"/>
              </a:rPr>
              <a:t>synonymous with unsupervised learning</a:t>
            </a:r>
            <a:r>
              <a:rPr lang="en-US" altLang="en-US" sz="2600" dirty="0"/>
              <a:t>.</a:t>
            </a:r>
          </a:p>
          <a:p>
            <a:pPr lvl="1" eaLnBrk="1" hangingPunct="1">
              <a:lnSpc>
                <a:spcPct val="90000"/>
              </a:lnSpc>
            </a:pPr>
            <a:endParaRPr lang="en-US" altLang="en-US" dirty="0">
              <a:ea typeface="ＭＳ Ｐゴシック" panose="020B0600070205080204" pitchFamily="34" charset="-128"/>
            </a:endParaRPr>
          </a:p>
        </p:txBody>
      </p:sp>
      <p:sp>
        <p:nvSpPr>
          <p:cNvPr id="17412" name="TextBox 4"/>
          <p:cNvSpPr txBox="1">
            <a:spLocks noChangeArrowheads="1"/>
          </p:cNvSpPr>
          <p:nvPr/>
        </p:nvSpPr>
        <p:spPr bwMode="auto">
          <a:xfrm>
            <a:off x="9144000" y="-33338"/>
            <a:ext cx="844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Ch. 16</a:t>
            </a:r>
          </a:p>
        </p:txBody>
      </p:sp>
    </p:spTree>
    <p:extLst>
      <p:ext uri="{BB962C8B-B14F-4D97-AF65-F5344CB8AC3E}">
        <p14:creationId xmlns:p14="http://schemas.microsoft.com/office/powerpoint/2010/main" val="81426862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z="3600">
                <a:ea typeface="ＭＳ Ｐゴシック" panose="020B0600070205080204" pitchFamily="34" charset="-128"/>
              </a:rPr>
              <a:t>A data set with clear cluster structure</a:t>
            </a:r>
          </a:p>
        </p:txBody>
      </p:sp>
      <p:sp>
        <p:nvSpPr>
          <p:cNvPr id="18435" name="Content Placeholder 2"/>
          <p:cNvSpPr>
            <a:spLocks noGrp="1"/>
          </p:cNvSpPr>
          <p:nvPr>
            <p:ph idx="1"/>
          </p:nvPr>
        </p:nvSpPr>
        <p:spPr>
          <a:xfrm>
            <a:off x="7772400" y="2438400"/>
            <a:ext cx="2209800" cy="4191000"/>
          </a:xfrm>
        </p:spPr>
        <p:txBody>
          <a:bodyPr/>
          <a:lstStyle/>
          <a:p>
            <a:pPr eaLnBrk="1" hangingPunct="1"/>
            <a:r>
              <a:rPr lang="en-US" altLang="en-US" sz="2400">
                <a:ea typeface="ＭＳ Ｐゴシック" panose="020B0600070205080204" pitchFamily="34" charset="-128"/>
              </a:rPr>
              <a:t>How would you design an algorithm for finding the three clusters in this case?</a:t>
            </a:r>
          </a:p>
        </p:txBody>
      </p:sp>
      <p:pic>
        <p:nvPicPr>
          <p:cNvPr id="184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600201"/>
            <a:ext cx="561022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4"/>
          <p:cNvSpPr txBox="1">
            <a:spLocks noChangeArrowheads="1"/>
          </p:cNvSpPr>
          <p:nvPr/>
        </p:nvSpPr>
        <p:spPr bwMode="auto">
          <a:xfrm>
            <a:off x="9144000" y="-33338"/>
            <a:ext cx="844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Ch. 16</a:t>
            </a:r>
          </a:p>
        </p:txBody>
      </p:sp>
    </p:spTree>
    <p:extLst>
      <p:ext uri="{BB962C8B-B14F-4D97-AF65-F5344CB8AC3E}">
        <p14:creationId xmlns:p14="http://schemas.microsoft.com/office/powerpoint/2010/main" val="3929020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p:txBody>
          <a:bodyPr/>
          <a:lstStyle/>
          <a:p>
            <a:r>
              <a:rPr lang="en-US" altLang="en-US"/>
              <a:t>An illustration</a:t>
            </a:r>
          </a:p>
        </p:txBody>
      </p:sp>
      <p:sp>
        <p:nvSpPr>
          <p:cNvPr id="755715" name="Rectangle 3"/>
          <p:cNvSpPr>
            <a:spLocks noGrp="1" noChangeArrowheads="1"/>
          </p:cNvSpPr>
          <p:nvPr>
            <p:ph type="body" sz="half" idx="1"/>
          </p:nvPr>
        </p:nvSpPr>
        <p:spPr>
          <a:xfrm>
            <a:off x="1950243" y="1417639"/>
            <a:ext cx="8291513" cy="4933950"/>
          </a:xfrm>
        </p:spPr>
        <p:txBody>
          <a:bodyPr/>
          <a:lstStyle/>
          <a:p>
            <a:r>
              <a:rPr lang="en-US" altLang="en-US" sz="2600" dirty="0"/>
              <a:t>The data set has three natural groups of data points, i.e., 3 natural clusters. </a:t>
            </a:r>
          </a:p>
        </p:txBody>
      </p:sp>
      <p:pic>
        <p:nvPicPr>
          <p:cNvPr id="75571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16275" y="2276476"/>
            <a:ext cx="4427538" cy="36925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4183830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lstStyle/>
          <a:p>
            <a:r>
              <a:rPr lang="en-US" altLang="en-US"/>
              <a:t>What is clustering for? </a:t>
            </a:r>
          </a:p>
        </p:txBody>
      </p:sp>
      <p:sp>
        <p:nvSpPr>
          <p:cNvPr id="757763" name="Rectangle 3"/>
          <p:cNvSpPr>
            <a:spLocks noGrp="1" noChangeArrowheads="1"/>
          </p:cNvSpPr>
          <p:nvPr>
            <p:ph type="body" idx="1"/>
          </p:nvPr>
        </p:nvSpPr>
        <p:spPr>
          <a:xfrm>
            <a:off x="1981200" y="1341439"/>
            <a:ext cx="8229600" cy="4789487"/>
          </a:xfrm>
        </p:spPr>
        <p:txBody>
          <a:bodyPr/>
          <a:lstStyle/>
          <a:p>
            <a:r>
              <a:rPr lang="en-US" altLang="en-US"/>
              <a:t>Let us see some real-life examples</a:t>
            </a:r>
          </a:p>
          <a:p>
            <a:r>
              <a:rPr lang="en-US" altLang="en-US">
                <a:solidFill>
                  <a:srgbClr val="3333CC"/>
                </a:solidFill>
              </a:rPr>
              <a:t>Example 1</a:t>
            </a:r>
            <a:r>
              <a:rPr lang="en-US" altLang="en-US"/>
              <a:t>: groups people of similar sizes together to make “small”, “medium” and “large” T-Shirts.</a:t>
            </a:r>
          </a:p>
          <a:p>
            <a:pPr lvl="1"/>
            <a:r>
              <a:rPr lang="en-US" altLang="en-US"/>
              <a:t>Tailor-made for each person: too expensive</a:t>
            </a:r>
          </a:p>
          <a:p>
            <a:pPr lvl="1"/>
            <a:r>
              <a:rPr lang="en-US" altLang="en-US"/>
              <a:t>One-size-fits-all: does not fit all. </a:t>
            </a:r>
          </a:p>
          <a:p>
            <a:r>
              <a:rPr lang="en-US" altLang="en-US">
                <a:solidFill>
                  <a:srgbClr val="3333CC"/>
                </a:solidFill>
              </a:rPr>
              <a:t>Example 2</a:t>
            </a:r>
            <a:r>
              <a:rPr lang="en-US" altLang="en-US"/>
              <a:t>: In marketing, segment customers according to their similarities</a:t>
            </a:r>
          </a:p>
          <a:p>
            <a:pPr lvl="1"/>
            <a:r>
              <a:rPr lang="en-US" altLang="en-US"/>
              <a:t>To do targeted marketing. </a:t>
            </a:r>
          </a:p>
        </p:txBody>
      </p:sp>
    </p:spTree>
    <p:extLst>
      <p:ext uri="{BB962C8B-B14F-4D97-AF65-F5344CB8AC3E}">
        <p14:creationId xmlns:p14="http://schemas.microsoft.com/office/powerpoint/2010/main" val="3709004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r>
              <a:rPr lang="en-US" altLang="en-US"/>
              <a:t>What is clustering for? (cont…)</a:t>
            </a:r>
          </a:p>
        </p:txBody>
      </p:sp>
      <p:sp>
        <p:nvSpPr>
          <p:cNvPr id="758787" name="Rectangle 3"/>
          <p:cNvSpPr>
            <a:spLocks noGrp="1" noChangeArrowheads="1"/>
          </p:cNvSpPr>
          <p:nvPr>
            <p:ph type="body" idx="1"/>
          </p:nvPr>
        </p:nvSpPr>
        <p:spPr>
          <a:xfrm>
            <a:off x="304799" y="1690688"/>
            <a:ext cx="10888717" cy="5111750"/>
          </a:xfrm>
        </p:spPr>
        <p:txBody>
          <a:bodyPr>
            <a:normAutofit fontScale="85000" lnSpcReduction="20000"/>
          </a:bodyPr>
          <a:lstStyle/>
          <a:p>
            <a:pPr>
              <a:lnSpc>
                <a:spcPct val="90000"/>
              </a:lnSpc>
            </a:pPr>
            <a:r>
              <a:rPr lang="en-US" altLang="en-US" dirty="0">
                <a:solidFill>
                  <a:srgbClr val="3333CC"/>
                </a:solidFill>
              </a:rPr>
              <a:t>Example 3</a:t>
            </a:r>
            <a:r>
              <a:rPr lang="en-US" altLang="en-US" dirty="0"/>
              <a:t>: Given a collection of text documents, we want to organize them according to their content similarities,</a:t>
            </a:r>
          </a:p>
          <a:p>
            <a:pPr lvl="1">
              <a:lnSpc>
                <a:spcPct val="90000"/>
              </a:lnSpc>
            </a:pPr>
            <a:r>
              <a:rPr lang="en-US" altLang="en-US" dirty="0"/>
              <a:t>To produce a topic hierarchy</a:t>
            </a:r>
          </a:p>
          <a:p>
            <a:pPr marL="342900" indent="-342900">
              <a:buNone/>
            </a:pPr>
            <a:endParaRPr lang="en-US" altLang="en-US" sz="2400" b="1" dirty="0"/>
          </a:p>
          <a:p>
            <a:r>
              <a:rPr lang="en-US" altLang="en-US" sz="2400" b="1" dirty="0"/>
              <a:t>Example 4:</a:t>
            </a:r>
            <a:r>
              <a:rPr lang="en-US" altLang="en-US" sz="2400" dirty="0"/>
              <a:t> Identify similar energy use customer profiles</a:t>
            </a:r>
          </a:p>
          <a:p>
            <a:pPr marL="342900" indent="-342900">
              <a:buNone/>
            </a:pPr>
            <a:r>
              <a:rPr lang="en-US" altLang="en-US" sz="2400" dirty="0"/>
              <a:t>  &lt;</a:t>
            </a:r>
            <a:r>
              <a:rPr lang="en-US" altLang="en-US" sz="2400" b="1" dirty="0"/>
              <a:t>x</a:t>
            </a:r>
            <a:r>
              <a:rPr lang="en-US" altLang="en-US" sz="2400" dirty="0"/>
              <a:t>&gt; = time series of energy usage</a:t>
            </a:r>
          </a:p>
          <a:p>
            <a:pPr marL="342900" indent="-342900">
              <a:buNone/>
            </a:pPr>
            <a:endParaRPr lang="en-US" altLang="en-US" sz="2400" dirty="0"/>
          </a:p>
          <a:p>
            <a:r>
              <a:rPr lang="en-US" altLang="en-US" sz="2400" dirty="0"/>
              <a:t>  Example 5: Identify anomalies in user behavior for computer security</a:t>
            </a:r>
          </a:p>
          <a:p>
            <a:pPr marL="342900" indent="-342900">
              <a:buNone/>
            </a:pPr>
            <a:r>
              <a:rPr lang="en-US" altLang="en-US" sz="2400" dirty="0"/>
              <a:t>  &lt;</a:t>
            </a:r>
            <a:r>
              <a:rPr lang="en-US" altLang="en-US" sz="2400" b="1" dirty="0"/>
              <a:t>x</a:t>
            </a:r>
            <a:r>
              <a:rPr lang="en-US" altLang="en-US" sz="2400" dirty="0"/>
              <a:t>&gt; = sequences of user commands</a:t>
            </a:r>
            <a:endParaRPr lang="en-US" altLang="en-US" sz="2400" dirty="0">
              <a:latin typeface="Microsoft Sans Serif" pitchFamily="34" charset="0"/>
            </a:endParaRPr>
          </a:p>
          <a:p>
            <a:pPr marL="457200" lvl="1" indent="0">
              <a:lnSpc>
                <a:spcPct val="90000"/>
              </a:lnSpc>
              <a:buNone/>
            </a:pPr>
            <a:endParaRPr lang="en-US" altLang="en-US" dirty="0"/>
          </a:p>
          <a:p>
            <a:pPr marL="457200" lvl="1" indent="0">
              <a:lnSpc>
                <a:spcPct val="90000"/>
              </a:lnSpc>
              <a:buNone/>
            </a:pPr>
            <a:endParaRPr lang="en-US" altLang="en-US" dirty="0"/>
          </a:p>
          <a:p>
            <a:pPr>
              <a:lnSpc>
                <a:spcPct val="90000"/>
              </a:lnSpc>
            </a:pPr>
            <a:r>
              <a:rPr lang="en-US" altLang="en-US" dirty="0">
                <a:solidFill>
                  <a:srgbClr val="FF0000"/>
                </a:solidFill>
              </a:rPr>
              <a:t>In fact, clustering is one of the most utilized data mining techniques</a:t>
            </a:r>
            <a:r>
              <a:rPr lang="en-US" altLang="en-US" dirty="0"/>
              <a:t>. </a:t>
            </a:r>
          </a:p>
          <a:p>
            <a:pPr lvl="1">
              <a:lnSpc>
                <a:spcPct val="90000"/>
              </a:lnSpc>
            </a:pPr>
            <a:r>
              <a:rPr lang="en-US" altLang="ja-JP" dirty="0">
                <a:ea typeface="ＭＳ Ｐゴシック" panose="020B0600070205080204" pitchFamily="34" charset="-128"/>
              </a:rPr>
              <a:t>It has a long history, and used in almost every field, e.g., medicine</a:t>
            </a:r>
            <a:r>
              <a:rPr lang="en-US" altLang="zh-CN" dirty="0">
                <a:ea typeface="SimSun" panose="02010600030101010101" pitchFamily="2" charset="-122"/>
              </a:rPr>
              <a:t>, psychology, botany, sociology, biology, </a:t>
            </a:r>
            <a:r>
              <a:rPr lang="en-US" altLang="ja-JP" dirty="0">
                <a:ea typeface="ＭＳ Ｐゴシック" panose="020B0600070205080204" pitchFamily="34" charset="-128"/>
              </a:rPr>
              <a:t>archeology</a:t>
            </a:r>
            <a:r>
              <a:rPr lang="en-US" altLang="zh-CN" dirty="0">
                <a:ea typeface="SimSun" panose="02010600030101010101" pitchFamily="2" charset="-122"/>
              </a:rPr>
              <a:t>, marketing, insurance, libraries, etc.</a:t>
            </a:r>
            <a:r>
              <a:rPr lang="en-US" altLang="ja-JP" dirty="0">
                <a:ea typeface="ＭＳ Ｐゴシック" panose="020B0600070205080204" pitchFamily="34" charset="-128"/>
              </a:rPr>
              <a:t> </a:t>
            </a:r>
          </a:p>
          <a:p>
            <a:pPr lvl="1">
              <a:lnSpc>
                <a:spcPct val="90000"/>
              </a:lnSpc>
            </a:pPr>
            <a:r>
              <a:rPr lang="en-US" altLang="ja-JP" dirty="0">
                <a:ea typeface="ＭＳ Ｐゴシック" panose="020B0600070205080204" pitchFamily="34" charset="-128"/>
              </a:rPr>
              <a:t>In recent years, due to the rapid increase of online documents, text clustering has become important. </a:t>
            </a:r>
            <a:endParaRPr lang="en-US" altLang="en-US" dirty="0"/>
          </a:p>
        </p:txBody>
      </p:sp>
    </p:spTree>
    <p:extLst>
      <p:ext uri="{BB962C8B-B14F-4D97-AF65-F5344CB8AC3E}">
        <p14:creationId xmlns:p14="http://schemas.microsoft.com/office/powerpoint/2010/main" val="217177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Rectangle 2"/>
          <p:cNvSpPr>
            <a:spLocks noGrp="1" noChangeArrowheads="1"/>
          </p:cNvSpPr>
          <p:nvPr>
            <p:ph type="title"/>
          </p:nvPr>
        </p:nvSpPr>
        <p:spPr>
          <a:xfrm>
            <a:off x="1828800" y="304800"/>
            <a:ext cx="8458200" cy="838200"/>
          </a:xfrm>
        </p:spPr>
        <p:txBody>
          <a:bodyPr>
            <a:normAutofit fontScale="90000"/>
          </a:bodyPr>
          <a:lstStyle/>
          <a:p>
            <a:pPr eaLnBrk="1" hangingPunct="1">
              <a:buFont typeface="Futura Bk" charset="0"/>
              <a:buNone/>
              <a:defRPr/>
            </a:pPr>
            <a:r>
              <a:rPr lang="en-US" dirty="0">
                <a:cs typeface="+mj-cs"/>
              </a:rPr>
              <a:t>Clustering</a:t>
            </a:r>
            <a:br>
              <a:rPr lang="en-US" dirty="0">
                <a:cs typeface="+mj-cs"/>
              </a:rPr>
            </a:br>
            <a:r>
              <a:rPr lang="en-US" dirty="0">
                <a:cs typeface="+mj-cs"/>
              </a:rPr>
              <a:t>(Unsupervised Learning)</a:t>
            </a:r>
          </a:p>
        </p:txBody>
      </p:sp>
      <p:sp>
        <p:nvSpPr>
          <p:cNvPr id="3075" name="Rectangle 3"/>
          <p:cNvSpPr>
            <a:spLocks noGrp="1" noChangeArrowheads="1"/>
          </p:cNvSpPr>
          <p:nvPr>
            <p:ph type="body" idx="1"/>
          </p:nvPr>
        </p:nvSpPr>
        <p:spPr>
          <a:xfrm>
            <a:off x="1943100" y="1600200"/>
            <a:ext cx="8153400" cy="4114800"/>
          </a:xfrm>
        </p:spPr>
        <p:txBody>
          <a:bodyPr/>
          <a:lstStyle/>
          <a:p>
            <a:pPr marL="342900" indent="-342900">
              <a:buNone/>
            </a:pPr>
            <a:r>
              <a:rPr lang="en-US" altLang="en-US" sz="2400" b="1" dirty="0"/>
              <a:t>Given:</a:t>
            </a:r>
            <a:r>
              <a:rPr lang="en-US" altLang="en-US" sz="2400" dirty="0"/>
              <a:t> Examples:</a:t>
            </a:r>
          </a:p>
          <a:p>
            <a:pPr marL="342900" indent="-342900">
              <a:buNone/>
            </a:pPr>
            <a:r>
              <a:rPr lang="en-US" altLang="en-US" sz="2400" b="1" dirty="0"/>
              <a:t>Find:</a:t>
            </a:r>
            <a:r>
              <a:rPr lang="en-US" altLang="en-US" sz="2400" dirty="0"/>
              <a:t> A natural clustering (grouping) of the data</a:t>
            </a:r>
          </a:p>
          <a:p>
            <a:pPr marL="342900" indent="-342900"/>
            <a:endParaRPr lang="en-US" altLang="en-US" sz="2400" dirty="0"/>
          </a:p>
          <a:p>
            <a:pPr marL="342900" indent="-342900">
              <a:buNone/>
            </a:pPr>
            <a:r>
              <a:rPr lang="en-US" altLang="en-US" sz="2400" b="1" dirty="0"/>
              <a:t>Example Applications:</a:t>
            </a:r>
          </a:p>
          <a:p>
            <a:pPr marL="342900" indent="-342900">
              <a:buNone/>
            </a:pPr>
            <a:r>
              <a:rPr lang="en-US" altLang="en-US" sz="2400" dirty="0"/>
              <a:t>  Identify similar energy use customer profiles</a:t>
            </a:r>
          </a:p>
          <a:p>
            <a:pPr marL="342900" indent="-342900">
              <a:buNone/>
            </a:pPr>
            <a:r>
              <a:rPr lang="en-US" altLang="en-US" sz="2400" dirty="0"/>
              <a:t>  &lt;</a:t>
            </a:r>
            <a:r>
              <a:rPr lang="en-US" altLang="en-US" sz="2400" b="1" dirty="0"/>
              <a:t>x</a:t>
            </a:r>
            <a:r>
              <a:rPr lang="en-US" altLang="en-US" sz="2400" dirty="0"/>
              <a:t>&gt; = time series of energy usage</a:t>
            </a:r>
          </a:p>
          <a:p>
            <a:pPr marL="342900" indent="-342900">
              <a:buNone/>
            </a:pPr>
            <a:endParaRPr lang="en-US" altLang="en-US" sz="2400" dirty="0"/>
          </a:p>
          <a:p>
            <a:pPr marL="342900" indent="-342900">
              <a:buNone/>
            </a:pPr>
            <a:r>
              <a:rPr lang="en-US" altLang="en-US" sz="2400" dirty="0"/>
              <a:t>  Identify anomalies in user behavior for computer security</a:t>
            </a:r>
          </a:p>
          <a:p>
            <a:pPr marL="342900" indent="-342900">
              <a:buNone/>
            </a:pPr>
            <a:r>
              <a:rPr lang="en-US" altLang="en-US" sz="2400" dirty="0"/>
              <a:t>  &lt;</a:t>
            </a:r>
            <a:r>
              <a:rPr lang="en-US" altLang="en-US" sz="2400" b="1" dirty="0"/>
              <a:t>x</a:t>
            </a:r>
            <a:r>
              <a:rPr lang="en-US" altLang="en-US" sz="2400" dirty="0"/>
              <a:t>&gt; = sequences of user commands</a:t>
            </a:r>
            <a:endParaRPr lang="en-US" altLang="en-US" sz="2400" dirty="0">
              <a:latin typeface="Microsoft Sans Serif" pitchFamily="34" charset="0"/>
            </a:endParaRPr>
          </a:p>
        </p:txBody>
      </p:sp>
      <p:sp>
        <p:nvSpPr>
          <p:cNvPr id="3076" name="Text Box 4"/>
          <p:cNvSpPr txBox="1">
            <a:spLocks noChangeArrowheads="1"/>
          </p:cNvSpPr>
          <p:nvPr/>
        </p:nvSpPr>
        <p:spPr bwMode="auto">
          <a:xfrm>
            <a:off x="4724400" y="1589088"/>
            <a:ext cx="2871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ltLang="en-US" sz="2800"/>
              <a:t>&lt; x  , x  , … x    &gt;</a:t>
            </a:r>
          </a:p>
        </p:txBody>
      </p:sp>
      <p:sp>
        <p:nvSpPr>
          <p:cNvPr id="3077" name="Text Box 5"/>
          <p:cNvSpPr txBox="1">
            <a:spLocks noChangeArrowheads="1"/>
          </p:cNvSpPr>
          <p:nvPr/>
        </p:nvSpPr>
        <p:spPr bwMode="auto">
          <a:xfrm>
            <a:off x="5205413" y="1790700"/>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ltLang="en-US" sz="1600">
                <a:latin typeface="Arial Unicode MS" pitchFamily="34" charset="-128"/>
              </a:rPr>
              <a:t>1</a:t>
            </a:r>
          </a:p>
        </p:txBody>
      </p:sp>
      <p:sp>
        <p:nvSpPr>
          <p:cNvPr id="3078" name="Text Box 6"/>
          <p:cNvSpPr txBox="1">
            <a:spLocks noChangeArrowheads="1"/>
          </p:cNvSpPr>
          <p:nvPr/>
        </p:nvSpPr>
        <p:spPr bwMode="auto">
          <a:xfrm>
            <a:off x="6896100" y="1790700"/>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ltLang="en-US" sz="1600">
                <a:latin typeface="Arial Unicode MS" pitchFamily="34" charset="-128"/>
              </a:rPr>
              <a:t>n</a:t>
            </a:r>
          </a:p>
        </p:txBody>
      </p:sp>
      <p:sp>
        <p:nvSpPr>
          <p:cNvPr id="3079" name="Text Box 7"/>
          <p:cNvSpPr txBox="1">
            <a:spLocks noChangeArrowheads="1"/>
          </p:cNvSpPr>
          <p:nvPr/>
        </p:nvSpPr>
        <p:spPr bwMode="auto">
          <a:xfrm>
            <a:off x="10591800" y="2184400"/>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ltLang="en-US" sz="1600">
                <a:latin typeface="Arial Unicode MS" pitchFamily="34" charset="-128"/>
              </a:rPr>
              <a:t>n</a:t>
            </a:r>
          </a:p>
        </p:txBody>
      </p:sp>
      <p:sp>
        <p:nvSpPr>
          <p:cNvPr id="3080" name="Text Box 8"/>
          <p:cNvSpPr txBox="1">
            <a:spLocks noChangeArrowheads="1"/>
          </p:cNvSpPr>
          <p:nvPr/>
        </p:nvSpPr>
        <p:spPr bwMode="auto">
          <a:xfrm>
            <a:off x="5789613" y="1784350"/>
            <a:ext cx="287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ltLang="en-US" sz="1600">
                <a:latin typeface="Arial Unicode MS" pitchFamily="34" charset="-128"/>
              </a:rPr>
              <a:t>2</a:t>
            </a:r>
          </a:p>
        </p:txBody>
      </p:sp>
    </p:spTree>
    <p:extLst>
      <p:ext uri="{BB962C8B-B14F-4D97-AF65-F5344CB8AC3E}">
        <p14:creationId xmlns:p14="http://schemas.microsoft.com/office/powerpoint/2010/main" val="3276231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buFont typeface="Futura Bk" charset="0"/>
              <a:buNone/>
              <a:defRPr/>
            </a:pPr>
            <a:r>
              <a:rPr lang="en-US" dirty="0">
                <a:cs typeface="+mj-cs"/>
              </a:rPr>
              <a:t>Why cluster?</a:t>
            </a:r>
          </a:p>
        </p:txBody>
      </p:sp>
      <p:sp>
        <p:nvSpPr>
          <p:cNvPr id="6147" name="Content Placeholder 2"/>
          <p:cNvSpPr>
            <a:spLocks noGrp="1"/>
          </p:cNvSpPr>
          <p:nvPr>
            <p:ph idx="1"/>
          </p:nvPr>
        </p:nvSpPr>
        <p:spPr/>
        <p:txBody>
          <a:bodyPr/>
          <a:lstStyle/>
          <a:p>
            <a:pPr eaLnBrk="1" hangingPunct="1"/>
            <a:r>
              <a:rPr lang="en-US" altLang="en-US" dirty="0"/>
              <a:t>Labeling is expensive</a:t>
            </a:r>
          </a:p>
          <a:p>
            <a:pPr eaLnBrk="1" hangingPunct="1"/>
            <a:r>
              <a:rPr lang="en-US" altLang="en-US" dirty="0"/>
              <a:t>Gain insight into the structure of the data</a:t>
            </a:r>
          </a:p>
          <a:p>
            <a:pPr eaLnBrk="1" hangingPunct="1"/>
            <a:r>
              <a:rPr lang="en-US" altLang="en-US" dirty="0"/>
              <a:t>Find prototypes in the data</a:t>
            </a:r>
          </a:p>
        </p:txBody>
      </p:sp>
    </p:spTree>
    <p:extLst>
      <p:ext uri="{BB962C8B-B14F-4D97-AF65-F5344CB8AC3E}">
        <p14:creationId xmlns:p14="http://schemas.microsoft.com/office/powerpoint/2010/main" val="266218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a:xfrm>
            <a:off x="287080" y="115888"/>
            <a:ext cx="7664302" cy="1530350"/>
          </a:xfrm>
        </p:spPr>
        <p:txBody>
          <a:bodyPr/>
          <a:lstStyle/>
          <a:p>
            <a:pPr algn="ctr"/>
            <a:r>
              <a:rPr lang="en-US" altLang="en-US" dirty="0"/>
              <a:t>Supervised learning vs. unsupervised learning</a:t>
            </a:r>
          </a:p>
        </p:txBody>
      </p:sp>
      <p:sp>
        <p:nvSpPr>
          <p:cNvPr id="754691" name="Rectangle 3"/>
          <p:cNvSpPr>
            <a:spLocks noGrp="1" noChangeArrowheads="1"/>
          </p:cNvSpPr>
          <p:nvPr>
            <p:ph type="body" idx="1"/>
          </p:nvPr>
        </p:nvSpPr>
        <p:spPr>
          <a:xfrm>
            <a:off x="69021" y="2390517"/>
            <a:ext cx="7838945" cy="4708525"/>
          </a:xfrm>
        </p:spPr>
        <p:txBody>
          <a:bodyPr/>
          <a:lstStyle/>
          <a:p>
            <a:r>
              <a:rPr lang="en-US" altLang="ja-JP" dirty="0">
                <a:solidFill>
                  <a:srgbClr val="FF0000"/>
                </a:solidFill>
                <a:ea typeface="ＭＳ Ｐゴシック" panose="020B0600070205080204" pitchFamily="34" charset="-128"/>
              </a:rPr>
              <a:t>Supervised learning</a:t>
            </a:r>
            <a:r>
              <a:rPr lang="en-US" altLang="ja-JP" dirty="0">
                <a:solidFill>
                  <a:srgbClr val="FF5050"/>
                </a:solidFill>
                <a:ea typeface="ＭＳ Ｐゴシック" panose="020B0600070205080204" pitchFamily="34" charset="-128"/>
              </a:rPr>
              <a:t>:</a:t>
            </a:r>
            <a:r>
              <a:rPr lang="en-US" altLang="ja-JP" dirty="0">
                <a:ea typeface="ＭＳ Ｐゴシック" panose="020B0600070205080204" pitchFamily="34" charset="-128"/>
              </a:rPr>
              <a:t> discover patterns in the data that relate data attributes with a target (class) attribute. </a:t>
            </a:r>
          </a:p>
          <a:p>
            <a:pPr lvl="1"/>
            <a:r>
              <a:rPr lang="en-US" altLang="ja-JP" dirty="0">
                <a:ea typeface="ＭＳ Ｐゴシック" panose="020B0600070205080204" pitchFamily="34" charset="-128"/>
              </a:rPr>
              <a:t>These patterns are then utilized to predict the values of the target attribute in future data instances. </a:t>
            </a:r>
          </a:p>
          <a:p>
            <a:r>
              <a:rPr lang="en-US" altLang="ja-JP" dirty="0">
                <a:solidFill>
                  <a:srgbClr val="FF0000"/>
                </a:solidFill>
                <a:ea typeface="ＭＳ Ｐゴシック" panose="020B0600070205080204" pitchFamily="34" charset="-128"/>
              </a:rPr>
              <a:t>Unsupervised learning</a:t>
            </a:r>
            <a:r>
              <a:rPr lang="en-US" altLang="ja-JP" dirty="0">
                <a:ea typeface="ＭＳ Ｐゴシック" panose="020B0600070205080204" pitchFamily="34" charset="-128"/>
              </a:rPr>
              <a:t>: The data have no target attribute. </a:t>
            </a:r>
          </a:p>
          <a:p>
            <a:pPr lvl="1"/>
            <a:r>
              <a:rPr lang="en-US" altLang="ja-JP" dirty="0">
                <a:ea typeface="ＭＳ Ｐゴシック" panose="020B0600070205080204" pitchFamily="34" charset="-128"/>
              </a:rPr>
              <a:t>We want to explore the data to find some intrinsic structures in them. </a:t>
            </a:r>
            <a:endParaRPr lang="en-US" altLang="en-US" dirty="0"/>
          </a:p>
        </p:txBody>
      </p:sp>
      <p:pic>
        <p:nvPicPr>
          <p:cNvPr id="11266" name="Picture 2" descr="Supervised vs Unsupervised Learning – What's the Differ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1382" y="3468570"/>
            <a:ext cx="4038600" cy="31022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8038214" y="728728"/>
            <a:ext cx="3951768" cy="2371061"/>
          </a:xfrm>
          <a:prstGeom prst="rect">
            <a:avLst/>
          </a:prstGeom>
        </p:spPr>
      </p:pic>
    </p:spTree>
    <p:extLst>
      <p:ext uri="{BB962C8B-B14F-4D97-AF65-F5344CB8AC3E}">
        <p14:creationId xmlns:p14="http://schemas.microsoft.com/office/powerpoint/2010/main" val="1569206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a:xfrm>
            <a:off x="218090" y="0"/>
            <a:ext cx="10515600" cy="1325563"/>
          </a:xfrm>
        </p:spPr>
        <p:txBody>
          <a:bodyPr/>
          <a:lstStyle/>
          <a:p>
            <a:r>
              <a:rPr lang="en-US" altLang="en-US" dirty="0"/>
              <a:t>Aspects of clustering</a:t>
            </a:r>
          </a:p>
        </p:txBody>
      </p:sp>
      <p:sp>
        <p:nvSpPr>
          <p:cNvPr id="759811" name="Rectangle 3"/>
          <p:cNvSpPr>
            <a:spLocks noGrp="1" noChangeArrowheads="1"/>
          </p:cNvSpPr>
          <p:nvPr>
            <p:ph type="body" idx="1"/>
          </p:nvPr>
        </p:nvSpPr>
        <p:spPr>
          <a:xfrm>
            <a:off x="1676400" y="1449388"/>
            <a:ext cx="8229600" cy="5148262"/>
          </a:xfrm>
        </p:spPr>
        <p:txBody>
          <a:bodyPr/>
          <a:lstStyle/>
          <a:p>
            <a:pPr>
              <a:lnSpc>
                <a:spcPct val="90000"/>
              </a:lnSpc>
            </a:pPr>
            <a:r>
              <a:rPr lang="en-US" altLang="en-US" dirty="0">
                <a:solidFill>
                  <a:srgbClr val="FF0000"/>
                </a:solidFill>
              </a:rPr>
              <a:t>A clustering algorithm</a:t>
            </a:r>
          </a:p>
          <a:p>
            <a:pPr lvl="1">
              <a:lnSpc>
                <a:spcPct val="90000"/>
              </a:lnSpc>
            </a:pPr>
            <a:r>
              <a:rPr lang="en-US" altLang="en-US" dirty="0" err="1"/>
              <a:t>Partitional</a:t>
            </a:r>
            <a:r>
              <a:rPr lang="en-US" altLang="en-US" dirty="0"/>
              <a:t> clustering</a:t>
            </a:r>
          </a:p>
          <a:p>
            <a:pPr lvl="1">
              <a:lnSpc>
                <a:spcPct val="90000"/>
              </a:lnSpc>
            </a:pPr>
            <a:r>
              <a:rPr lang="en-US" altLang="en-US" dirty="0"/>
              <a:t>Hierarchical clustering</a:t>
            </a:r>
          </a:p>
          <a:p>
            <a:pPr lvl="1">
              <a:lnSpc>
                <a:spcPct val="90000"/>
              </a:lnSpc>
            </a:pPr>
            <a:r>
              <a:rPr lang="en-US" altLang="en-US" dirty="0"/>
              <a:t>…</a:t>
            </a:r>
          </a:p>
          <a:p>
            <a:pPr>
              <a:lnSpc>
                <a:spcPct val="90000"/>
              </a:lnSpc>
            </a:pPr>
            <a:r>
              <a:rPr lang="en-US" altLang="en-US" dirty="0">
                <a:solidFill>
                  <a:srgbClr val="FF0000"/>
                </a:solidFill>
              </a:rPr>
              <a:t>A distance (similarity, or dissimilarity) function</a:t>
            </a:r>
          </a:p>
          <a:p>
            <a:pPr marL="0" indent="0">
              <a:lnSpc>
                <a:spcPct val="90000"/>
              </a:lnSpc>
              <a:buNone/>
            </a:pPr>
            <a:endParaRPr lang="en-US" altLang="en-US" dirty="0"/>
          </a:p>
          <a:p>
            <a:pPr>
              <a:lnSpc>
                <a:spcPct val="90000"/>
              </a:lnSpc>
            </a:pPr>
            <a:endParaRPr lang="en-US" altLang="en-US" dirty="0"/>
          </a:p>
        </p:txBody>
      </p:sp>
    </p:spTree>
    <p:extLst>
      <p:ext uri="{BB962C8B-B14F-4D97-AF65-F5344CB8AC3E}">
        <p14:creationId xmlns:p14="http://schemas.microsoft.com/office/powerpoint/2010/main" val="2775496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Aspects of Clustering </a:t>
            </a:r>
          </a:p>
        </p:txBody>
      </p:sp>
      <p:sp>
        <p:nvSpPr>
          <p:cNvPr id="3" name="Content Placeholder 2"/>
          <p:cNvSpPr>
            <a:spLocks noGrp="1"/>
          </p:cNvSpPr>
          <p:nvPr>
            <p:ph idx="1"/>
          </p:nvPr>
        </p:nvSpPr>
        <p:spPr/>
        <p:txBody>
          <a:bodyPr>
            <a:normAutofit lnSpcReduction="10000"/>
          </a:bodyPr>
          <a:lstStyle/>
          <a:p>
            <a:r>
              <a:rPr lang="en-US" dirty="0"/>
              <a:t>Inter-cluster distance is the distance between the data items in distinct clusters.</a:t>
            </a:r>
          </a:p>
          <a:p>
            <a:r>
              <a:rPr lang="en-US" dirty="0"/>
              <a:t>Intra-cluster distance is the distance among members of a cluster, rather than the distance between two different clusters. This metric gives a sense of how well the distance measure was able to bring the items together.</a:t>
            </a:r>
          </a:p>
          <a:p>
            <a:r>
              <a:rPr lang="en-US" altLang="en-US" dirty="0">
                <a:solidFill>
                  <a:srgbClr val="FF0000"/>
                </a:solidFill>
              </a:rPr>
              <a:t>Clustering quality</a:t>
            </a:r>
          </a:p>
          <a:p>
            <a:pPr lvl="1"/>
            <a:r>
              <a:rPr lang="en-US" altLang="en-US" dirty="0">
                <a:latin typeface="Times New Roman" panose="02020603050405020304" pitchFamily="18" charset="0"/>
              </a:rPr>
              <a:t>Inter-clusters distance </a:t>
            </a:r>
            <a:r>
              <a:rPr lang="en-US" altLang="en-US" dirty="0">
                <a:latin typeface="Times New Roman" panose="02020603050405020304" pitchFamily="18" charset="0"/>
                <a:sym typeface="Symbol" panose="05050102010706020507" pitchFamily="18" charset="2"/>
              </a:rPr>
              <a:t> maximized</a:t>
            </a:r>
          </a:p>
          <a:p>
            <a:pPr lvl="1"/>
            <a:r>
              <a:rPr lang="en-US" altLang="en-US" dirty="0">
                <a:latin typeface="Times New Roman" panose="02020603050405020304" pitchFamily="18" charset="0"/>
              </a:rPr>
              <a:t>Intra-clusters distance </a:t>
            </a:r>
            <a:r>
              <a:rPr lang="en-US" altLang="en-US" dirty="0">
                <a:latin typeface="Times New Roman" panose="02020603050405020304" pitchFamily="18" charset="0"/>
                <a:sym typeface="Symbol" panose="05050102010706020507" pitchFamily="18" charset="2"/>
              </a:rPr>
              <a:t> minimized</a:t>
            </a:r>
          </a:p>
          <a:p>
            <a:r>
              <a:rPr lang="en-US" altLang="en-US" dirty="0"/>
              <a:t>The </a:t>
            </a:r>
            <a:r>
              <a:rPr lang="en-US" altLang="en-US" dirty="0">
                <a:solidFill>
                  <a:srgbClr val="FF0000"/>
                </a:solidFill>
              </a:rPr>
              <a:t>quality</a:t>
            </a:r>
            <a:r>
              <a:rPr lang="en-US" altLang="en-US" dirty="0"/>
              <a:t> of a clustering result depends on the algorithm, the distance function, and the application</a:t>
            </a:r>
            <a:endParaRPr lang="en-US" dirty="0"/>
          </a:p>
        </p:txBody>
      </p:sp>
    </p:spTree>
    <p:extLst>
      <p:ext uri="{BB962C8B-B14F-4D97-AF65-F5344CB8AC3E}">
        <p14:creationId xmlns:p14="http://schemas.microsoft.com/office/powerpoint/2010/main" val="4053773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44213" y="19695"/>
            <a:ext cx="10515600" cy="1325563"/>
          </a:xfrm>
        </p:spPr>
        <p:txBody>
          <a:bodyPr>
            <a:normAutofit/>
          </a:bodyPr>
          <a:lstStyle/>
          <a:p>
            <a:pPr eaLnBrk="1" hangingPunct="1"/>
            <a:r>
              <a:rPr lang="en-US" altLang="en-US" dirty="0"/>
              <a:t/>
            </a:r>
            <a:br>
              <a:rPr lang="en-US" altLang="en-US" dirty="0"/>
            </a:br>
            <a:r>
              <a:rPr lang="en-US" altLang="en-US" dirty="0"/>
              <a:t>Goal of Clustering</a:t>
            </a:r>
          </a:p>
        </p:txBody>
      </p:sp>
      <p:sp>
        <p:nvSpPr>
          <p:cNvPr id="7171" name="Rectangle 3"/>
          <p:cNvSpPr>
            <a:spLocks noGrp="1" noChangeArrowheads="1"/>
          </p:cNvSpPr>
          <p:nvPr>
            <p:ph type="body" idx="1"/>
          </p:nvPr>
        </p:nvSpPr>
        <p:spPr>
          <a:xfrm>
            <a:off x="1964531" y="1615281"/>
            <a:ext cx="8262938" cy="5018088"/>
          </a:xfrm>
        </p:spPr>
        <p:txBody>
          <a:bodyPr>
            <a:normAutofit/>
          </a:bodyPr>
          <a:lstStyle/>
          <a:p>
            <a:pPr eaLnBrk="1" hangingPunct="1"/>
            <a:r>
              <a:rPr lang="en-US" altLang="en-US" dirty="0"/>
              <a:t>Given a set of data points, each described by a set of attributes, find clusters such that:</a:t>
            </a:r>
          </a:p>
          <a:p>
            <a:pPr eaLnBrk="1" hangingPunct="1"/>
            <a:endParaRPr lang="en-US" altLang="en-US" dirty="0"/>
          </a:p>
          <a:p>
            <a:pPr lvl="1" eaLnBrk="1" hangingPunct="1"/>
            <a:r>
              <a:rPr lang="en-US" altLang="en-US" dirty="0"/>
              <a:t>Inter-cluster similarity is </a:t>
            </a:r>
          </a:p>
          <a:p>
            <a:pPr lvl="1" eaLnBrk="1" hangingPunct="1">
              <a:buFont typeface="Times" pitchFamily="-111" charset="0"/>
              <a:buNone/>
            </a:pPr>
            <a:r>
              <a:rPr lang="en-US" altLang="en-US" dirty="0"/>
              <a:t>   maximized</a:t>
            </a:r>
          </a:p>
          <a:p>
            <a:pPr lvl="1" eaLnBrk="1" hangingPunct="1"/>
            <a:endParaRPr lang="en-US" altLang="en-US" dirty="0"/>
          </a:p>
          <a:p>
            <a:pPr lvl="1" eaLnBrk="1" hangingPunct="1"/>
            <a:r>
              <a:rPr lang="en-US" altLang="en-US" dirty="0"/>
              <a:t>Intra-cluster similarity is </a:t>
            </a:r>
          </a:p>
          <a:p>
            <a:pPr lvl="1" eaLnBrk="1" hangingPunct="1">
              <a:buFont typeface="Times" pitchFamily="-111" charset="0"/>
              <a:buNone/>
            </a:pPr>
            <a:r>
              <a:rPr lang="en-US" altLang="en-US" dirty="0"/>
              <a:t>   minimized </a:t>
            </a:r>
          </a:p>
          <a:p>
            <a:pPr lvl="1" eaLnBrk="1" hangingPunct="1"/>
            <a:endParaRPr lang="en-US" altLang="en-US" dirty="0"/>
          </a:p>
          <a:p>
            <a:pPr eaLnBrk="1" hangingPunct="1"/>
            <a:r>
              <a:rPr lang="en-US" altLang="en-US" dirty="0"/>
              <a:t>Requires the definition of a similarity measure</a:t>
            </a:r>
          </a:p>
        </p:txBody>
      </p:sp>
      <p:sp>
        <p:nvSpPr>
          <p:cNvPr id="7172" name="Line 4"/>
          <p:cNvSpPr>
            <a:spLocks noChangeShapeType="1"/>
          </p:cNvSpPr>
          <p:nvPr/>
        </p:nvSpPr>
        <p:spPr bwMode="auto">
          <a:xfrm>
            <a:off x="7400925" y="2435226"/>
            <a:ext cx="1588" cy="2138363"/>
          </a:xfrm>
          <a:prstGeom prst="line">
            <a:avLst/>
          </a:prstGeom>
          <a:noFill/>
          <a:ln w="222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3" name="Line 5"/>
          <p:cNvSpPr>
            <a:spLocks noChangeShapeType="1"/>
          </p:cNvSpPr>
          <p:nvPr/>
        </p:nvSpPr>
        <p:spPr bwMode="auto">
          <a:xfrm>
            <a:off x="7400925" y="4573589"/>
            <a:ext cx="2438400" cy="1587"/>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4" name="Text Box 6"/>
          <p:cNvSpPr txBox="1">
            <a:spLocks noChangeArrowheads="1"/>
          </p:cNvSpPr>
          <p:nvPr/>
        </p:nvSpPr>
        <p:spPr bwMode="auto">
          <a:xfrm>
            <a:off x="6657975" y="25654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F1</a:t>
            </a:r>
          </a:p>
        </p:txBody>
      </p:sp>
      <p:sp>
        <p:nvSpPr>
          <p:cNvPr id="7175" name="Text Box 7"/>
          <p:cNvSpPr txBox="1">
            <a:spLocks noChangeArrowheads="1"/>
          </p:cNvSpPr>
          <p:nvPr/>
        </p:nvSpPr>
        <p:spPr bwMode="auto">
          <a:xfrm>
            <a:off x="9077325" y="476726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F2</a:t>
            </a:r>
          </a:p>
        </p:txBody>
      </p:sp>
      <p:sp>
        <p:nvSpPr>
          <p:cNvPr id="7176" name="Text Box 8"/>
          <p:cNvSpPr txBox="1">
            <a:spLocks noChangeArrowheads="1"/>
          </p:cNvSpPr>
          <p:nvPr/>
        </p:nvSpPr>
        <p:spPr bwMode="auto">
          <a:xfrm>
            <a:off x="7766050" y="28844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77" name="Text Box 9"/>
          <p:cNvSpPr txBox="1">
            <a:spLocks noChangeArrowheads="1"/>
          </p:cNvSpPr>
          <p:nvPr/>
        </p:nvSpPr>
        <p:spPr bwMode="auto">
          <a:xfrm>
            <a:off x="7673975" y="2962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78" name="Text Box 10"/>
          <p:cNvSpPr txBox="1">
            <a:spLocks noChangeArrowheads="1"/>
          </p:cNvSpPr>
          <p:nvPr/>
        </p:nvSpPr>
        <p:spPr bwMode="auto">
          <a:xfrm>
            <a:off x="8010525" y="29368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79" name="Text Box 11"/>
          <p:cNvSpPr txBox="1">
            <a:spLocks noChangeArrowheads="1"/>
          </p:cNvSpPr>
          <p:nvPr/>
        </p:nvSpPr>
        <p:spPr bwMode="auto">
          <a:xfrm>
            <a:off x="7918450" y="30416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0" name="Text Box 12"/>
          <p:cNvSpPr txBox="1">
            <a:spLocks noChangeArrowheads="1"/>
          </p:cNvSpPr>
          <p:nvPr/>
        </p:nvSpPr>
        <p:spPr bwMode="auto">
          <a:xfrm>
            <a:off x="7826375" y="31654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xx</a:t>
            </a:r>
          </a:p>
        </p:txBody>
      </p:sp>
      <p:sp>
        <p:nvSpPr>
          <p:cNvPr id="7181" name="Text Box 13"/>
          <p:cNvSpPr txBox="1">
            <a:spLocks noChangeArrowheads="1"/>
          </p:cNvSpPr>
          <p:nvPr/>
        </p:nvSpPr>
        <p:spPr bwMode="auto">
          <a:xfrm>
            <a:off x="8162925" y="2708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2" name="Text Box 14"/>
          <p:cNvSpPr txBox="1">
            <a:spLocks noChangeArrowheads="1"/>
          </p:cNvSpPr>
          <p:nvPr/>
        </p:nvSpPr>
        <p:spPr bwMode="auto">
          <a:xfrm>
            <a:off x="8315325" y="28606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3" name="Text Box 15"/>
          <p:cNvSpPr txBox="1">
            <a:spLocks noChangeArrowheads="1"/>
          </p:cNvSpPr>
          <p:nvPr/>
        </p:nvSpPr>
        <p:spPr bwMode="auto">
          <a:xfrm>
            <a:off x="8255000" y="3089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4" name="Text Box 16"/>
          <p:cNvSpPr txBox="1">
            <a:spLocks noChangeArrowheads="1"/>
          </p:cNvSpPr>
          <p:nvPr/>
        </p:nvSpPr>
        <p:spPr bwMode="auto">
          <a:xfrm>
            <a:off x="7918450" y="28336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5" name="Text Box 17"/>
          <p:cNvSpPr txBox="1">
            <a:spLocks noChangeArrowheads="1"/>
          </p:cNvSpPr>
          <p:nvPr/>
        </p:nvSpPr>
        <p:spPr bwMode="auto">
          <a:xfrm>
            <a:off x="8836025" y="35210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6" name="Text Box 18"/>
          <p:cNvSpPr txBox="1">
            <a:spLocks noChangeArrowheads="1"/>
          </p:cNvSpPr>
          <p:nvPr/>
        </p:nvSpPr>
        <p:spPr bwMode="auto">
          <a:xfrm>
            <a:off x="8743950" y="35988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7" name="Text Box 19"/>
          <p:cNvSpPr txBox="1">
            <a:spLocks noChangeArrowheads="1"/>
          </p:cNvSpPr>
          <p:nvPr/>
        </p:nvSpPr>
        <p:spPr bwMode="auto">
          <a:xfrm>
            <a:off x="9080500" y="35734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8" name="Text Box 20"/>
          <p:cNvSpPr txBox="1">
            <a:spLocks noChangeArrowheads="1"/>
          </p:cNvSpPr>
          <p:nvPr/>
        </p:nvSpPr>
        <p:spPr bwMode="auto">
          <a:xfrm>
            <a:off x="8988425" y="36782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9" name="Text Box 21"/>
          <p:cNvSpPr txBox="1">
            <a:spLocks noChangeArrowheads="1"/>
          </p:cNvSpPr>
          <p:nvPr/>
        </p:nvSpPr>
        <p:spPr bwMode="auto">
          <a:xfrm>
            <a:off x="8896350" y="38020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xx</a:t>
            </a:r>
          </a:p>
        </p:txBody>
      </p:sp>
      <p:sp>
        <p:nvSpPr>
          <p:cNvPr id="7190" name="Text Box 22"/>
          <p:cNvSpPr txBox="1">
            <a:spLocks noChangeArrowheads="1"/>
          </p:cNvSpPr>
          <p:nvPr/>
        </p:nvSpPr>
        <p:spPr bwMode="auto">
          <a:xfrm>
            <a:off x="9156700" y="38957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91" name="Text Box 23"/>
          <p:cNvSpPr txBox="1">
            <a:spLocks noChangeArrowheads="1"/>
          </p:cNvSpPr>
          <p:nvPr/>
        </p:nvSpPr>
        <p:spPr bwMode="auto">
          <a:xfrm>
            <a:off x="8728075" y="37480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92" name="Text Box 24"/>
          <p:cNvSpPr txBox="1">
            <a:spLocks noChangeArrowheads="1"/>
          </p:cNvSpPr>
          <p:nvPr/>
        </p:nvSpPr>
        <p:spPr bwMode="auto">
          <a:xfrm>
            <a:off x="8988425" y="3470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Tree>
    <p:extLst>
      <p:ext uri="{BB962C8B-B14F-4D97-AF65-F5344CB8AC3E}">
        <p14:creationId xmlns:p14="http://schemas.microsoft.com/office/powerpoint/2010/main" val="1724757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524000" y="19351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8195" name="Rectangle 3"/>
          <p:cNvSpPr>
            <a:spLocks noChangeArrowheads="1"/>
          </p:cNvSpPr>
          <p:nvPr/>
        </p:nvSpPr>
        <p:spPr bwMode="auto">
          <a:xfrm>
            <a:off x="1524000" y="21717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8196" name="Rectangle 4"/>
          <p:cNvSpPr>
            <a:spLocks noChangeArrowheads="1"/>
          </p:cNvSpPr>
          <p:nvPr/>
        </p:nvSpPr>
        <p:spPr bwMode="auto">
          <a:xfrm>
            <a:off x="1524000" y="22002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8197" name="Group 5"/>
          <p:cNvGrpSpPr>
            <a:grpSpLocks/>
          </p:cNvGrpSpPr>
          <p:nvPr/>
        </p:nvGrpSpPr>
        <p:grpSpPr bwMode="auto">
          <a:xfrm>
            <a:off x="1581150" y="1019175"/>
            <a:ext cx="9144000" cy="2243138"/>
            <a:chOff x="36" y="642"/>
            <a:chExt cx="5760" cy="1413"/>
          </a:xfrm>
        </p:grpSpPr>
        <p:pic>
          <p:nvPicPr>
            <p:cNvPr id="8201" name="Picture 6" descr="Edna Krabapp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 y="789"/>
              <a:ext cx="513"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7" descr="Principal Seymour  Ski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 y="828"/>
              <a:ext cx="514"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Rectangle 8"/>
            <p:cNvSpPr>
              <a:spLocks noChangeArrowheads="1"/>
            </p:cNvSpPr>
            <p:nvPr/>
          </p:nvSpPr>
          <p:spPr bwMode="auto">
            <a:xfrm>
              <a:off x="36" y="1365"/>
              <a:ext cx="57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pic>
          <p:nvPicPr>
            <p:cNvPr id="8204" name="Picture 9" descr="Groundskeeper Will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 y="920"/>
              <a:ext cx="569"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 y="865"/>
              <a:ext cx="635"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5" y="753"/>
              <a:ext cx="580"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 y="806"/>
              <a:ext cx="59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7" y="1090"/>
              <a:ext cx="454"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5" y="1096"/>
              <a:ext cx="306"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0" name="Picture 15" descr="C:\Documents and Settings\eamonn\Desktop\bios_family_marge.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1" y="642"/>
              <a:ext cx="459" cy="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8" name="Rectangle 16"/>
          <p:cNvSpPr>
            <a:spLocks noChangeArrowheads="1"/>
          </p:cNvSpPr>
          <p:nvPr/>
        </p:nvSpPr>
        <p:spPr bwMode="auto">
          <a:xfrm>
            <a:off x="3924300" y="3776664"/>
            <a:ext cx="541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57713" name="Text Box 17"/>
          <p:cNvSpPr txBox="1">
            <a:spLocks noChangeArrowheads="1"/>
          </p:cNvSpPr>
          <p:nvPr/>
        </p:nvSpPr>
        <p:spPr bwMode="auto">
          <a:xfrm>
            <a:off x="1581151" y="180976"/>
            <a:ext cx="7191375" cy="523875"/>
          </a:xfrm>
          <a:prstGeom prst="rect">
            <a:avLst/>
          </a:prstGeom>
          <a:noFill/>
          <a:ln w="9525">
            <a:noFill/>
            <a:miter lim="800000"/>
            <a:headEnd/>
            <a:tailEnd/>
          </a:ln>
          <a:effectLst/>
        </p:spPr>
        <p:txBody>
          <a:bodyPr wrap="none">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defRPr/>
            </a:pPr>
            <a:r>
              <a:rPr lang="en-US" altLang="en-US" sz="2800">
                <a:solidFill>
                  <a:schemeClr val="tx2"/>
                </a:solidFill>
                <a:effectLst>
                  <a:outerShdw blurRad="38100" dist="38100" dir="2700000" algn="tl">
                    <a:srgbClr val="C0C0C0"/>
                  </a:outerShdw>
                </a:effectLst>
              </a:rPr>
              <a:t>What is a natural grouping of these objects?</a:t>
            </a:r>
          </a:p>
        </p:txBody>
      </p:sp>
    </p:spTree>
    <p:extLst>
      <p:ext uri="{BB962C8B-B14F-4D97-AF65-F5344CB8AC3E}">
        <p14:creationId xmlns:p14="http://schemas.microsoft.com/office/powerpoint/2010/main" val="1378222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524000" y="3530600"/>
            <a:ext cx="9144000" cy="33274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19" name="Rectangle 3"/>
          <p:cNvSpPr>
            <a:spLocks noChangeArrowheads="1"/>
          </p:cNvSpPr>
          <p:nvPr/>
        </p:nvSpPr>
        <p:spPr bwMode="auto">
          <a:xfrm>
            <a:off x="1524000" y="19351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20" name="Rectangle 4"/>
          <p:cNvSpPr>
            <a:spLocks noChangeArrowheads="1"/>
          </p:cNvSpPr>
          <p:nvPr/>
        </p:nvSpPr>
        <p:spPr bwMode="auto">
          <a:xfrm>
            <a:off x="1524000" y="21717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21" name="Rectangle 5"/>
          <p:cNvSpPr>
            <a:spLocks noChangeArrowheads="1"/>
          </p:cNvSpPr>
          <p:nvPr/>
        </p:nvSpPr>
        <p:spPr bwMode="auto">
          <a:xfrm>
            <a:off x="1524000" y="220027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9222" name="Group 6"/>
          <p:cNvGrpSpPr>
            <a:grpSpLocks/>
          </p:cNvGrpSpPr>
          <p:nvPr/>
        </p:nvGrpSpPr>
        <p:grpSpPr bwMode="auto">
          <a:xfrm>
            <a:off x="1581150" y="1019175"/>
            <a:ext cx="9144000" cy="2243138"/>
            <a:chOff x="36" y="642"/>
            <a:chExt cx="5760" cy="1413"/>
          </a:xfrm>
        </p:grpSpPr>
        <p:pic>
          <p:nvPicPr>
            <p:cNvPr id="9258" name="Picture 7" descr="Edna Krabapp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 y="789"/>
              <a:ext cx="513"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9" name="Picture 8" descr="Principal Seymour  Ski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 y="828"/>
              <a:ext cx="514"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0" name="Rectangle 9"/>
            <p:cNvSpPr>
              <a:spLocks noChangeArrowheads="1"/>
            </p:cNvSpPr>
            <p:nvPr/>
          </p:nvSpPr>
          <p:spPr bwMode="auto">
            <a:xfrm>
              <a:off x="36" y="1365"/>
              <a:ext cx="57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pic>
          <p:nvPicPr>
            <p:cNvPr id="9261" name="Picture 10" descr="Groundskeeper Will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 y="920"/>
              <a:ext cx="569"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 y="865"/>
              <a:ext cx="635"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5" y="753"/>
              <a:ext cx="580"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 y="806"/>
              <a:ext cx="59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5"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7" y="1090"/>
              <a:ext cx="454"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6"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5" y="1096"/>
              <a:ext cx="306"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7" name="Picture 16" descr="C:\Documents and Settings\eamonn\Desktop\bios_family_marge.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1" y="642"/>
              <a:ext cx="459" cy="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3" name="Rectangle 18"/>
          <p:cNvSpPr>
            <a:spLocks noChangeArrowheads="1"/>
          </p:cNvSpPr>
          <p:nvPr/>
        </p:nvSpPr>
        <p:spPr bwMode="auto">
          <a:xfrm>
            <a:off x="3924300" y="3776664"/>
            <a:ext cx="541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9224" name="Group 19"/>
          <p:cNvGrpSpPr>
            <a:grpSpLocks/>
          </p:cNvGrpSpPr>
          <p:nvPr/>
        </p:nvGrpSpPr>
        <p:grpSpPr bwMode="auto">
          <a:xfrm>
            <a:off x="1674813" y="3910013"/>
            <a:ext cx="8743950" cy="2481262"/>
            <a:chOff x="96" y="2583"/>
            <a:chExt cx="5508" cy="1563"/>
          </a:xfrm>
        </p:grpSpPr>
        <p:grpSp>
          <p:nvGrpSpPr>
            <p:cNvPr id="9232" name="Group 20"/>
            <p:cNvGrpSpPr>
              <a:grpSpLocks/>
            </p:cNvGrpSpPr>
            <p:nvPr/>
          </p:nvGrpSpPr>
          <p:grpSpPr bwMode="auto">
            <a:xfrm>
              <a:off x="120" y="2802"/>
              <a:ext cx="5484" cy="1344"/>
              <a:chOff x="120" y="2802"/>
              <a:chExt cx="5484" cy="1344"/>
            </a:xfrm>
          </p:grpSpPr>
          <p:grpSp>
            <p:nvGrpSpPr>
              <p:cNvPr id="9252" name="Group 21"/>
              <p:cNvGrpSpPr>
                <a:grpSpLocks/>
              </p:cNvGrpSpPr>
              <p:nvPr/>
            </p:nvGrpSpPr>
            <p:grpSpPr bwMode="auto">
              <a:xfrm>
                <a:off x="120" y="2802"/>
                <a:ext cx="2286" cy="1344"/>
                <a:chOff x="156" y="2634"/>
                <a:chExt cx="2286" cy="1344"/>
              </a:xfrm>
            </p:grpSpPr>
            <p:sp>
              <p:nvSpPr>
                <p:cNvPr id="9256" name="Rectangle 22"/>
                <p:cNvSpPr>
                  <a:spLocks noChangeArrowheads="1"/>
                </p:cNvSpPr>
                <p:nvPr/>
              </p:nvSpPr>
              <p:spPr bwMode="auto">
                <a:xfrm>
                  <a:off x="156"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57" name="Rectangle 23"/>
                <p:cNvSpPr>
                  <a:spLocks noChangeArrowheads="1"/>
                </p:cNvSpPr>
                <p:nvPr/>
              </p:nvSpPr>
              <p:spPr bwMode="auto">
                <a:xfrm>
                  <a:off x="1362"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grpSp>
            <p:nvGrpSpPr>
              <p:cNvPr id="9253" name="Group 24"/>
              <p:cNvGrpSpPr>
                <a:grpSpLocks/>
              </p:cNvGrpSpPr>
              <p:nvPr/>
            </p:nvGrpSpPr>
            <p:grpSpPr bwMode="auto">
              <a:xfrm>
                <a:off x="3318" y="2802"/>
                <a:ext cx="2286" cy="1344"/>
                <a:chOff x="156" y="2634"/>
                <a:chExt cx="2286" cy="1344"/>
              </a:xfrm>
            </p:grpSpPr>
            <p:sp>
              <p:nvSpPr>
                <p:cNvPr id="9254" name="Rectangle 25"/>
                <p:cNvSpPr>
                  <a:spLocks noChangeArrowheads="1"/>
                </p:cNvSpPr>
                <p:nvPr/>
              </p:nvSpPr>
              <p:spPr bwMode="auto">
                <a:xfrm>
                  <a:off x="156"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55" name="Rectangle 26"/>
                <p:cNvSpPr>
                  <a:spLocks noChangeArrowheads="1"/>
                </p:cNvSpPr>
                <p:nvPr/>
              </p:nvSpPr>
              <p:spPr bwMode="auto">
                <a:xfrm>
                  <a:off x="1362"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grpSp>
        <p:sp>
          <p:nvSpPr>
            <p:cNvPr id="9233" name="Rectangle 27"/>
            <p:cNvSpPr>
              <a:spLocks noChangeArrowheads="1"/>
            </p:cNvSpPr>
            <p:nvPr/>
          </p:nvSpPr>
          <p:spPr bwMode="auto">
            <a:xfrm>
              <a:off x="96" y="2583"/>
              <a:ext cx="3408"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pic>
          <p:nvPicPr>
            <p:cNvPr id="9234" name="Picture 28" descr="Edna Krabapp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 y="3460"/>
              <a:ext cx="303" cy="6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5" name="Picture 29" descr="Principal Seymour  Ski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2841"/>
              <a:ext cx="304" cy="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6" name="Picture 30" descr="Groundskeeper Will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 y="2859"/>
              <a:ext cx="336" cy="5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7"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 y="3523"/>
              <a:ext cx="375" cy="5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8" name="Picture 3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8" y="2821"/>
              <a:ext cx="343" cy="6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9" name="Picture 3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 y="3033"/>
              <a:ext cx="375" cy="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0" name="Picture 3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6" y="3608"/>
              <a:ext cx="269" cy="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1" name="Picture 3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 y="3702"/>
              <a:ext cx="181" cy="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2" name="Picture 36" descr="C:\Documents and Settings\eamonn\Desktop\bios_family_marge.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5" y="2887"/>
              <a:ext cx="272" cy="8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3" name="Picture 37" descr="Edna Krabapp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 y="2878"/>
              <a:ext cx="303" cy="6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4" name="Picture 38" descr="Principal Seymour  Ski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 y="3477"/>
              <a:ext cx="304" cy="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5" name="Picture 39" descr="Groundskeeper Will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 y="3561"/>
              <a:ext cx="336" cy="5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6"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 y="2821"/>
              <a:ext cx="375" cy="5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7"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26" y="2833"/>
              <a:ext cx="343" cy="6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8" name="Picture 4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40" y="3524"/>
              <a:ext cx="351" cy="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9" name="Picture 4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90" y="3002"/>
              <a:ext cx="269" cy="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50" name="Picture 4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99" y="3642"/>
              <a:ext cx="181" cy="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51" name="Picture 45" descr="C:\Documents and Settings\eamonn\Desktop\bios_family_marge.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77" y="2845"/>
              <a:ext cx="272" cy="8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9225" name="Text Box 46"/>
          <p:cNvSpPr txBox="1">
            <a:spLocks noChangeArrowheads="1"/>
          </p:cNvSpPr>
          <p:nvPr/>
        </p:nvSpPr>
        <p:spPr bwMode="auto">
          <a:xfrm>
            <a:off x="3363914" y="6389688"/>
            <a:ext cx="2276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School Employees</a:t>
            </a:r>
            <a:r>
              <a:rPr lang="en-US" altLang="en-US" sz="1600"/>
              <a:t> </a:t>
            </a:r>
          </a:p>
        </p:txBody>
      </p:sp>
      <p:sp>
        <p:nvSpPr>
          <p:cNvPr id="9226" name="Text Box 47"/>
          <p:cNvSpPr txBox="1">
            <a:spLocks noChangeArrowheads="1"/>
          </p:cNvSpPr>
          <p:nvPr/>
        </p:nvSpPr>
        <p:spPr bwMode="auto">
          <a:xfrm>
            <a:off x="1524000" y="6364289"/>
            <a:ext cx="2070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600"/>
              <a:t>Simpson's Family</a:t>
            </a:r>
            <a:r>
              <a:rPr lang="en-US" altLang="en-US" sz="2000"/>
              <a:t> </a:t>
            </a:r>
          </a:p>
        </p:txBody>
      </p:sp>
      <p:sp>
        <p:nvSpPr>
          <p:cNvPr id="9227" name="Text Box 48"/>
          <p:cNvSpPr txBox="1">
            <a:spLocks noChangeArrowheads="1"/>
          </p:cNvSpPr>
          <p:nvPr/>
        </p:nvSpPr>
        <p:spPr bwMode="auto">
          <a:xfrm>
            <a:off x="8631238" y="6364289"/>
            <a:ext cx="1839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t>Males</a:t>
            </a:r>
            <a:r>
              <a:rPr lang="en-US" altLang="en-US" sz="1600"/>
              <a:t> </a:t>
            </a:r>
          </a:p>
        </p:txBody>
      </p:sp>
      <p:sp>
        <p:nvSpPr>
          <p:cNvPr id="9228" name="Text Box 49"/>
          <p:cNvSpPr txBox="1">
            <a:spLocks noChangeArrowheads="1"/>
          </p:cNvSpPr>
          <p:nvPr/>
        </p:nvSpPr>
        <p:spPr bwMode="auto">
          <a:xfrm>
            <a:off x="6697663" y="6364289"/>
            <a:ext cx="1839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t>Females</a:t>
            </a:r>
            <a:r>
              <a:rPr lang="en-US" altLang="en-US" sz="1600"/>
              <a:t> </a:t>
            </a:r>
          </a:p>
        </p:txBody>
      </p:sp>
      <p:sp>
        <p:nvSpPr>
          <p:cNvPr id="158770" name="Text Box 50"/>
          <p:cNvSpPr txBox="1">
            <a:spLocks noChangeArrowheads="1"/>
          </p:cNvSpPr>
          <p:nvPr/>
        </p:nvSpPr>
        <p:spPr bwMode="auto">
          <a:xfrm>
            <a:off x="4213226" y="3511551"/>
            <a:ext cx="4903907" cy="646331"/>
          </a:xfrm>
          <a:prstGeom prst="rect">
            <a:avLst/>
          </a:prstGeom>
          <a:noFill/>
          <a:ln w="9525">
            <a:noFill/>
            <a:miter lim="800000"/>
            <a:headEnd/>
            <a:tailEnd/>
          </a:ln>
          <a:effectLst/>
        </p:spPr>
        <p:txBody>
          <a:bodyPr wrap="none">
            <a:spAutoFit/>
          </a:bodyPr>
          <a:lstStyle/>
          <a:p>
            <a:pPr>
              <a:defRPr/>
            </a:pPr>
            <a:r>
              <a:rPr lang="en-US" sz="3600">
                <a:solidFill>
                  <a:schemeClr val="tx2"/>
                </a:solidFill>
                <a:effectLst>
                  <a:outerShdw blurRad="38100" dist="38100" dir="2700000" algn="tl">
                    <a:srgbClr val="DDDDDD"/>
                  </a:outerShdw>
                </a:effectLst>
                <a:latin typeface="Arial" pitchFamily="-111" charset="0"/>
                <a:ea typeface="ＭＳ Ｐゴシック" pitchFamily="-111" charset="-128"/>
                <a:cs typeface="ＭＳ Ｐゴシック" pitchFamily="-111" charset="-128"/>
              </a:rPr>
              <a:t>Clustering is subjective</a:t>
            </a:r>
          </a:p>
        </p:txBody>
      </p:sp>
      <p:sp>
        <p:nvSpPr>
          <p:cNvPr id="158771" name="Text Box 51"/>
          <p:cNvSpPr txBox="1">
            <a:spLocks noChangeArrowheads="1"/>
          </p:cNvSpPr>
          <p:nvPr/>
        </p:nvSpPr>
        <p:spPr bwMode="auto">
          <a:xfrm>
            <a:off x="1581151" y="180976"/>
            <a:ext cx="7191375" cy="523875"/>
          </a:xfrm>
          <a:prstGeom prst="rect">
            <a:avLst/>
          </a:prstGeom>
          <a:noFill/>
          <a:ln w="9525">
            <a:noFill/>
            <a:miter lim="800000"/>
            <a:headEnd/>
            <a:tailEnd/>
          </a:ln>
          <a:effectLst/>
        </p:spPr>
        <p:txBody>
          <a:bodyPr wrap="none">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defRPr/>
            </a:pPr>
            <a:r>
              <a:rPr lang="en-US" altLang="en-US" sz="2800">
                <a:solidFill>
                  <a:schemeClr val="tx2"/>
                </a:solidFill>
                <a:effectLst>
                  <a:outerShdw blurRad="38100" dist="38100" dir="2700000" algn="tl">
                    <a:srgbClr val="C0C0C0"/>
                  </a:outerShdw>
                </a:effectLst>
              </a:rPr>
              <a:t>What is a natural grouping of these objects?</a:t>
            </a:r>
          </a:p>
        </p:txBody>
      </p:sp>
      <p:sp>
        <p:nvSpPr>
          <p:cNvPr id="9231" name="TextBox 50"/>
          <p:cNvSpPr txBox="1">
            <a:spLocks noChangeArrowheads="1"/>
          </p:cNvSpPr>
          <p:nvPr/>
        </p:nvSpPr>
        <p:spPr bwMode="auto">
          <a:xfrm>
            <a:off x="1581151" y="649289"/>
            <a:ext cx="2879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Slide from Eamonn Keogh</a:t>
            </a:r>
          </a:p>
        </p:txBody>
      </p:sp>
    </p:spTree>
    <p:extLst>
      <p:ext uri="{BB962C8B-B14F-4D97-AF65-F5344CB8AC3E}">
        <p14:creationId xmlns:p14="http://schemas.microsoft.com/office/powerpoint/2010/main" val="2904488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1752600" y="0"/>
            <a:ext cx="8142288" cy="1143000"/>
          </a:xfrm>
          <a:prstGeom prst="rect">
            <a:avLst/>
          </a:prstGeom>
          <a:noFill/>
          <a:ln w="9525">
            <a:noFill/>
            <a:miter lim="800000"/>
            <a:headEnd/>
            <a:tailEnd/>
          </a:ln>
          <a:effectLst/>
        </p:spPr>
        <p:txBody>
          <a:bodyPr anchor="ctr"/>
          <a:lstStyle/>
          <a:p>
            <a:pPr>
              <a:defRPr/>
            </a:pPr>
            <a:r>
              <a:rPr lang="en-US" sz="4400" dirty="0">
                <a:solidFill>
                  <a:schemeClr val="tx2"/>
                </a:solidFill>
                <a:effectLst>
                  <a:outerShdw blurRad="38100" dist="38100" dir="2700000" algn="tl">
                    <a:srgbClr val="DDDDDD"/>
                  </a:outerShdw>
                </a:effectLst>
                <a:latin typeface="Arial" pitchFamily="-111" charset="0"/>
                <a:ea typeface="ＭＳ Ｐゴシック" pitchFamily="-111" charset="-128"/>
                <a:cs typeface="ＭＳ Ｐゴシック" pitchFamily="-111" charset="-128"/>
              </a:rPr>
              <a:t>What is Similarity?</a:t>
            </a:r>
          </a:p>
        </p:txBody>
      </p:sp>
      <p:sp>
        <p:nvSpPr>
          <p:cNvPr id="10243" name="Text Box 4"/>
          <p:cNvSpPr txBox="1">
            <a:spLocks noChangeArrowheads="1"/>
          </p:cNvSpPr>
          <p:nvPr/>
        </p:nvSpPr>
        <p:spPr bwMode="auto">
          <a:xfrm>
            <a:off x="8997950" y="1752600"/>
            <a:ext cx="16700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600"/>
              <a:t>Similarity is hard to define, but… </a:t>
            </a:r>
          </a:p>
          <a:p>
            <a:r>
              <a:rPr lang="en-US" altLang="en-US" sz="1600"/>
              <a:t>“</a:t>
            </a:r>
            <a:r>
              <a:rPr lang="en-US" altLang="en-US" sz="1600" i="1"/>
              <a:t>We know it when we see it</a:t>
            </a:r>
            <a:r>
              <a:rPr lang="en-US" altLang="en-US" sz="1600"/>
              <a:t>”</a:t>
            </a:r>
          </a:p>
          <a:p>
            <a:endParaRPr lang="en-US" altLang="en-US" sz="1600"/>
          </a:p>
          <a:p>
            <a:r>
              <a:rPr lang="en-US" altLang="en-US" sz="1600"/>
              <a:t>  </a:t>
            </a:r>
          </a:p>
        </p:txBody>
      </p:sp>
      <p:pic>
        <p:nvPicPr>
          <p:cNvPr id="102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52600"/>
            <a:ext cx="71564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2760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524000" y="0"/>
            <a:ext cx="9144000" cy="25717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61795" name="Rectangle 3"/>
          <p:cNvSpPr>
            <a:spLocks noChangeArrowheads="1"/>
          </p:cNvSpPr>
          <p:nvPr/>
        </p:nvSpPr>
        <p:spPr bwMode="auto">
          <a:xfrm>
            <a:off x="1689101" y="0"/>
            <a:ext cx="8291513" cy="990600"/>
          </a:xfrm>
          <a:prstGeom prst="rect">
            <a:avLst/>
          </a:prstGeom>
          <a:noFill/>
          <a:ln w="9525">
            <a:noFill/>
            <a:miter lim="800000"/>
            <a:headEnd/>
            <a:tailEnd/>
          </a:ln>
          <a:effectLst/>
        </p:spPr>
        <p:txBody>
          <a:bodyPr anchor="ctr"/>
          <a:lstStyle/>
          <a:p>
            <a:pPr>
              <a:defRPr/>
            </a:pPr>
            <a:r>
              <a:rPr lang="en-US" sz="4400" dirty="0">
                <a:solidFill>
                  <a:schemeClr val="tx2"/>
                </a:solidFill>
                <a:effectLst>
                  <a:outerShdw blurRad="38100" dist="38100" dir="2700000" algn="tl">
                    <a:srgbClr val="DDDDDD"/>
                  </a:outerShdw>
                </a:effectLst>
                <a:latin typeface="Arial" pitchFamily="-111" charset="0"/>
                <a:ea typeface="ＭＳ Ｐゴシック" pitchFamily="-111" charset="-128"/>
                <a:cs typeface="ＭＳ Ｐゴシック" pitchFamily="-111" charset="-128"/>
              </a:rPr>
              <a:t>Defining Distance Measures</a:t>
            </a:r>
          </a:p>
        </p:txBody>
      </p:sp>
      <p:sp>
        <p:nvSpPr>
          <p:cNvPr id="11268" name="Text Box 4"/>
          <p:cNvSpPr txBox="1">
            <a:spLocks noChangeArrowheads="1"/>
          </p:cNvSpPr>
          <p:nvPr/>
        </p:nvSpPr>
        <p:spPr bwMode="auto">
          <a:xfrm>
            <a:off x="1847850" y="1143001"/>
            <a:ext cx="86106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110000"/>
              </a:lnSpc>
            </a:pPr>
            <a:r>
              <a:rPr lang="en-US" altLang="en-US" b="1"/>
              <a:t>Definition</a:t>
            </a:r>
            <a:r>
              <a:rPr lang="en-US" altLang="en-US"/>
              <a:t>: Let </a:t>
            </a:r>
            <a:r>
              <a:rPr lang="en-US" altLang="en-US" i="1"/>
              <a:t>O</a:t>
            </a:r>
            <a:r>
              <a:rPr lang="en-US" altLang="en-US" baseline="-25000"/>
              <a:t>1</a:t>
            </a:r>
            <a:r>
              <a:rPr lang="en-US" altLang="en-US"/>
              <a:t> and </a:t>
            </a:r>
            <a:r>
              <a:rPr lang="en-US" altLang="en-US" i="1"/>
              <a:t>O</a:t>
            </a:r>
            <a:r>
              <a:rPr lang="en-US" altLang="en-US" baseline="-25000"/>
              <a:t>2</a:t>
            </a:r>
            <a:r>
              <a:rPr lang="en-US" altLang="en-US"/>
              <a:t> be two objects from the universe of possible objects. The distance (dissimilarity) between </a:t>
            </a:r>
            <a:r>
              <a:rPr lang="en-US" altLang="en-US" i="1"/>
              <a:t>O</a:t>
            </a:r>
            <a:r>
              <a:rPr lang="en-US" altLang="en-US" baseline="-25000"/>
              <a:t>1</a:t>
            </a:r>
            <a:r>
              <a:rPr lang="en-US" altLang="en-US"/>
              <a:t> and </a:t>
            </a:r>
            <a:r>
              <a:rPr lang="en-US" altLang="en-US" i="1"/>
              <a:t>O</a:t>
            </a:r>
            <a:r>
              <a:rPr lang="en-US" altLang="en-US" baseline="-25000"/>
              <a:t>2</a:t>
            </a:r>
            <a:r>
              <a:rPr lang="en-US" altLang="en-US"/>
              <a:t> is a real number denoted by </a:t>
            </a:r>
            <a:r>
              <a:rPr lang="en-US" altLang="en-US" i="1"/>
              <a:t>D</a:t>
            </a:r>
            <a:r>
              <a:rPr lang="en-US" altLang="en-US"/>
              <a:t>(</a:t>
            </a:r>
            <a:r>
              <a:rPr lang="en-US" altLang="en-US" i="1"/>
              <a:t>O</a:t>
            </a:r>
            <a:r>
              <a:rPr lang="en-US" altLang="en-US" baseline="-25000"/>
              <a:t>1</a:t>
            </a:r>
            <a:r>
              <a:rPr lang="en-US" altLang="en-US"/>
              <a:t>,</a:t>
            </a:r>
            <a:r>
              <a:rPr lang="en-US" altLang="en-US" i="1"/>
              <a:t>O</a:t>
            </a:r>
            <a:r>
              <a:rPr lang="en-US" altLang="en-US" baseline="-25000"/>
              <a:t>2</a:t>
            </a:r>
            <a:r>
              <a:rPr lang="en-US" altLang="en-US"/>
              <a:t>)</a:t>
            </a:r>
            <a:endParaRPr lang="en-US" altLang="en-US">
              <a:sym typeface="Symbol" pitchFamily="18" charset="2"/>
            </a:endParaRPr>
          </a:p>
        </p:txBody>
      </p:sp>
      <p:pic>
        <p:nvPicPr>
          <p:cNvPr id="11269" name="Picture 5" descr="C:\WINNT\Profiles\eamonn.000\Desktop\gorill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101" y="2684463"/>
            <a:ext cx="1484313"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C:\WINNT\Profiles\eamonn.000\Desktop\chim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1" y="2798763"/>
            <a:ext cx="101917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7"/>
          <p:cNvSpPr>
            <a:spLocks noChangeArrowheads="1"/>
          </p:cNvSpPr>
          <p:nvPr/>
        </p:nvSpPr>
        <p:spPr bwMode="auto">
          <a:xfrm>
            <a:off x="2286000" y="4543425"/>
            <a:ext cx="1390650" cy="1390650"/>
          </a:xfrm>
          <a:prstGeom prst="rect">
            <a:avLst/>
          </a:prstGeom>
          <a:solidFill>
            <a:srgbClr val="969696"/>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69696"/>
            </a:extrusionClr>
          </a:sp3d>
        </p:spPr>
        <p:txBody>
          <a:bodyPr wrap="none" anchor="ctr">
            <a:flatTx/>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1272" name="Rectangle 8"/>
          <p:cNvSpPr>
            <a:spLocks noChangeArrowheads="1"/>
          </p:cNvSpPr>
          <p:nvPr/>
        </p:nvSpPr>
        <p:spPr bwMode="auto">
          <a:xfrm>
            <a:off x="8505825" y="4543425"/>
            <a:ext cx="1390650" cy="1390650"/>
          </a:xfrm>
          <a:prstGeom prst="rect">
            <a:avLst/>
          </a:prstGeom>
          <a:solidFill>
            <a:srgbClr val="969696"/>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69696"/>
            </a:extrusionClr>
          </a:sp3d>
        </p:spPr>
        <p:txBody>
          <a:bodyPr wrap="none" anchor="ctr">
            <a:flatTx/>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1273" name="Rectangle 9"/>
          <p:cNvSpPr>
            <a:spLocks noChangeArrowheads="1"/>
          </p:cNvSpPr>
          <p:nvPr/>
        </p:nvSpPr>
        <p:spPr bwMode="auto">
          <a:xfrm>
            <a:off x="5486400" y="4543425"/>
            <a:ext cx="1390650" cy="1390650"/>
          </a:xfrm>
          <a:prstGeom prst="rect">
            <a:avLst/>
          </a:prstGeom>
          <a:solidFill>
            <a:srgbClr val="969696"/>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69696"/>
            </a:extrusionClr>
          </a:sp3d>
        </p:spPr>
        <p:txBody>
          <a:bodyPr wrap="none" anchor="ctr">
            <a:flatTx/>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61802" name="AutoShape 10"/>
          <p:cNvSpPr>
            <a:spLocks noChangeArrowheads="1"/>
          </p:cNvSpPr>
          <p:nvPr/>
        </p:nvSpPr>
        <p:spPr bwMode="auto">
          <a:xfrm rot="-992687">
            <a:off x="2438400"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3" name="AutoShape 11"/>
          <p:cNvSpPr>
            <a:spLocks noChangeArrowheads="1"/>
          </p:cNvSpPr>
          <p:nvPr/>
        </p:nvSpPr>
        <p:spPr bwMode="auto">
          <a:xfrm rot="-992687">
            <a:off x="5562600"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4" name="AutoShape 12"/>
          <p:cNvSpPr>
            <a:spLocks noChangeArrowheads="1"/>
          </p:cNvSpPr>
          <p:nvPr/>
        </p:nvSpPr>
        <p:spPr bwMode="auto">
          <a:xfrm rot="-992687">
            <a:off x="8658225"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5" name="AutoShape 13"/>
          <p:cNvSpPr>
            <a:spLocks noChangeArrowheads="1"/>
          </p:cNvSpPr>
          <p:nvPr/>
        </p:nvSpPr>
        <p:spPr bwMode="auto">
          <a:xfrm rot="992687" flipH="1">
            <a:off x="3429000"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6" name="AutoShape 14"/>
          <p:cNvSpPr>
            <a:spLocks noChangeArrowheads="1"/>
          </p:cNvSpPr>
          <p:nvPr/>
        </p:nvSpPr>
        <p:spPr bwMode="auto">
          <a:xfrm rot="992687" flipH="1">
            <a:off x="6662738"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7" name="AutoShape 15"/>
          <p:cNvSpPr>
            <a:spLocks noChangeArrowheads="1"/>
          </p:cNvSpPr>
          <p:nvPr/>
        </p:nvSpPr>
        <p:spPr bwMode="auto">
          <a:xfrm rot="992687" flipH="1">
            <a:off x="9648825"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1280" name="Text Box 16"/>
          <p:cNvSpPr txBox="1">
            <a:spLocks noChangeArrowheads="1"/>
          </p:cNvSpPr>
          <p:nvPr/>
        </p:nvSpPr>
        <p:spPr bwMode="auto">
          <a:xfrm>
            <a:off x="2581276" y="6400801"/>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0.23</a:t>
            </a:r>
          </a:p>
        </p:txBody>
      </p:sp>
      <p:sp>
        <p:nvSpPr>
          <p:cNvPr id="161809" name="AutoShape 17"/>
          <p:cNvSpPr>
            <a:spLocks noChangeArrowheads="1"/>
          </p:cNvSpPr>
          <p:nvPr/>
        </p:nvSpPr>
        <p:spPr bwMode="auto">
          <a:xfrm rot="21550572" flipH="1">
            <a:off x="2724150" y="6181725"/>
            <a:ext cx="228600" cy="228600"/>
          </a:xfrm>
          <a:prstGeom prst="downArrow">
            <a:avLst>
              <a:gd name="adj1" fmla="val 50000"/>
              <a:gd name="adj2" fmla="val 25000"/>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1282" name="Text Box 18"/>
          <p:cNvSpPr txBox="1">
            <a:spLocks noChangeArrowheads="1"/>
          </p:cNvSpPr>
          <p:nvPr/>
        </p:nvSpPr>
        <p:spPr bwMode="auto">
          <a:xfrm>
            <a:off x="5884863" y="6400801"/>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3</a:t>
            </a:r>
          </a:p>
        </p:txBody>
      </p:sp>
      <p:sp>
        <p:nvSpPr>
          <p:cNvPr id="161811" name="AutoShape 19"/>
          <p:cNvSpPr>
            <a:spLocks noChangeArrowheads="1"/>
          </p:cNvSpPr>
          <p:nvPr/>
        </p:nvSpPr>
        <p:spPr bwMode="auto">
          <a:xfrm rot="21550572" flipH="1">
            <a:off x="5924550" y="6181725"/>
            <a:ext cx="228600" cy="228600"/>
          </a:xfrm>
          <a:prstGeom prst="downArrow">
            <a:avLst>
              <a:gd name="adj1" fmla="val 50000"/>
              <a:gd name="adj2" fmla="val 25000"/>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1284" name="Text Box 20"/>
          <p:cNvSpPr txBox="1">
            <a:spLocks noChangeArrowheads="1"/>
          </p:cNvSpPr>
          <p:nvPr/>
        </p:nvSpPr>
        <p:spPr bwMode="auto">
          <a:xfrm>
            <a:off x="8753476" y="6400801"/>
            <a:ext cx="955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342.7</a:t>
            </a:r>
          </a:p>
        </p:txBody>
      </p:sp>
      <p:sp>
        <p:nvSpPr>
          <p:cNvPr id="161813" name="AutoShape 21"/>
          <p:cNvSpPr>
            <a:spLocks noChangeArrowheads="1"/>
          </p:cNvSpPr>
          <p:nvPr/>
        </p:nvSpPr>
        <p:spPr bwMode="auto">
          <a:xfrm rot="21550572" flipH="1">
            <a:off x="9020175" y="6181725"/>
            <a:ext cx="228600" cy="228600"/>
          </a:xfrm>
          <a:prstGeom prst="downArrow">
            <a:avLst>
              <a:gd name="adj1" fmla="val 50000"/>
              <a:gd name="adj2" fmla="val 25000"/>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1286" name="Text Box 22"/>
          <p:cNvSpPr txBox="1">
            <a:spLocks noChangeArrowheads="1"/>
          </p:cNvSpPr>
          <p:nvPr/>
        </p:nvSpPr>
        <p:spPr bwMode="auto">
          <a:xfrm>
            <a:off x="4953001" y="3430588"/>
            <a:ext cx="1247775" cy="51911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800" b="1">
                <a:latin typeface="Courier New" pitchFamily="49" charset="0"/>
              </a:rPr>
              <a:t>Peter</a:t>
            </a:r>
          </a:p>
        </p:txBody>
      </p:sp>
      <p:sp>
        <p:nvSpPr>
          <p:cNvPr id="11287" name="Text Box 23"/>
          <p:cNvSpPr txBox="1">
            <a:spLocks noChangeArrowheads="1"/>
          </p:cNvSpPr>
          <p:nvPr/>
        </p:nvSpPr>
        <p:spPr bwMode="auto">
          <a:xfrm>
            <a:off x="6319839" y="3430588"/>
            <a:ext cx="1247775" cy="51911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800" b="1">
                <a:latin typeface="Courier New" pitchFamily="49" charset="0"/>
              </a:rPr>
              <a:t>Piotr</a:t>
            </a:r>
          </a:p>
        </p:txBody>
      </p:sp>
      <p:pic>
        <p:nvPicPr>
          <p:cNvPr id="11288"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851" y="2743201"/>
            <a:ext cx="12668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9"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626" y="2743201"/>
            <a:ext cx="12668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0" name="TextBox 25"/>
          <p:cNvSpPr txBox="1">
            <a:spLocks noChangeArrowheads="1"/>
          </p:cNvSpPr>
          <p:nvPr/>
        </p:nvSpPr>
        <p:spPr bwMode="auto">
          <a:xfrm>
            <a:off x="1847851" y="773114"/>
            <a:ext cx="2879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Slide from Eamonn Keogh</a:t>
            </a:r>
          </a:p>
        </p:txBody>
      </p:sp>
    </p:spTree>
    <p:extLst>
      <p:ext uri="{BB962C8B-B14F-4D97-AF65-F5344CB8AC3E}">
        <p14:creationId xmlns:p14="http://schemas.microsoft.com/office/powerpoint/2010/main" val="3911650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Text Box 3"/>
          <p:cNvSpPr txBox="1">
            <a:spLocks noChangeArrowheads="1"/>
          </p:cNvSpPr>
          <p:nvPr/>
        </p:nvSpPr>
        <p:spPr bwMode="auto">
          <a:xfrm>
            <a:off x="1771650" y="685800"/>
            <a:ext cx="8610600" cy="4351338"/>
          </a:xfrm>
          <a:prstGeom prst="rect">
            <a:avLst/>
          </a:prstGeom>
          <a:noFill/>
          <a:ln w="9525">
            <a:noFill/>
            <a:miter lim="800000"/>
            <a:headEnd/>
            <a:tailEnd/>
          </a:ln>
          <a:effectLst/>
        </p:spPr>
        <p:txBody>
          <a:bodyPr>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lnSpc>
                <a:spcPct val="110000"/>
              </a:lnSpc>
              <a:defRPr/>
            </a:pPr>
            <a:endParaRPr lang="en-US" altLang="en-US"/>
          </a:p>
          <a:p>
            <a:pPr>
              <a:lnSpc>
                <a:spcPct val="110000"/>
              </a:lnSpc>
              <a:defRPr/>
            </a:pPr>
            <a:r>
              <a:rPr lang="en-US" altLang="en-US" sz="3200">
                <a:effectLst>
                  <a:outerShdw blurRad="38100" dist="38100" dir="2700000" algn="tl">
                    <a:srgbClr val="C0C0C0"/>
                  </a:outerShdw>
                </a:effectLst>
              </a:rPr>
              <a:t>What properties should a distance measure have?</a:t>
            </a:r>
          </a:p>
          <a:p>
            <a:pPr>
              <a:lnSpc>
                <a:spcPct val="110000"/>
              </a:lnSpc>
              <a:defRPr/>
            </a:pPr>
            <a:endParaRPr lang="en-US" altLang="en-US" sz="2800">
              <a:effectLst>
                <a:outerShdw blurRad="38100" dist="38100" dir="2700000" algn="tl">
                  <a:srgbClr val="C0C0C0"/>
                </a:outerShdw>
              </a:effectLst>
            </a:endParaRPr>
          </a:p>
          <a:p>
            <a:pPr>
              <a:lnSpc>
                <a:spcPct val="110000"/>
              </a:lnSpc>
              <a:buFontTx/>
              <a:buChar char="•"/>
              <a:defRPr/>
            </a:pPr>
            <a:r>
              <a:rPr lang="en-US" altLang="en-US" sz="2800"/>
              <a:t> </a:t>
            </a:r>
            <a:r>
              <a:rPr lang="en-US" altLang="en-US" sz="2800" i="1"/>
              <a:t>D</a:t>
            </a:r>
            <a:r>
              <a:rPr lang="en-US" altLang="en-US" sz="2800"/>
              <a:t>(A,B) = </a:t>
            </a:r>
            <a:r>
              <a:rPr lang="en-US" altLang="en-US" sz="2800" i="1"/>
              <a:t>D</a:t>
            </a:r>
            <a:r>
              <a:rPr lang="en-US" altLang="en-US" sz="2800"/>
              <a:t>(B,A)		</a:t>
            </a:r>
            <a:r>
              <a:rPr lang="en-US" altLang="en-US" i="1"/>
              <a:t>Symmetry </a:t>
            </a:r>
            <a:endParaRPr lang="en-US" altLang="en-US" sz="2800"/>
          </a:p>
          <a:p>
            <a:pPr>
              <a:lnSpc>
                <a:spcPct val="110000"/>
              </a:lnSpc>
              <a:buFontTx/>
              <a:buChar char="•"/>
              <a:defRPr/>
            </a:pPr>
            <a:r>
              <a:rPr lang="en-US" altLang="en-US" sz="2800"/>
              <a:t> </a:t>
            </a:r>
            <a:r>
              <a:rPr lang="en-US" altLang="en-US" sz="2800" i="1"/>
              <a:t>D</a:t>
            </a:r>
            <a:r>
              <a:rPr lang="en-US" altLang="en-US" sz="2800"/>
              <a:t>(A,A) = 0			</a:t>
            </a:r>
            <a:r>
              <a:rPr lang="en-US" altLang="en-US" i="1"/>
              <a:t>Constancy of Self-Similarity</a:t>
            </a:r>
            <a:endParaRPr lang="en-US" altLang="en-US" sz="2800"/>
          </a:p>
          <a:p>
            <a:pPr>
              <a:lnSpc>
                <a:spcPct val="110000"/>
              </a:lnSpc>
              <a:buFontTx/>
              <a:buChar char="•"/>
              <a:defRPr/>
            </a:pPr>
            <a:r>
              <a:rPr lang="en-US" altLang="en-US" sz="2800"/>
              <a:t> </a:t>
            </a:r>
            <a:r>
              <a:rPr lang="en-US" altLang="en-US" sz="2800" i="1"/>
              <a:t>D</a:t>
            </a:r>
            <a:r>
              <a:rPr lang="en-US" altLang="en-US" sz="2800"/>
              <a:t>(A,B) = 0 iif A= B 		</a:t>
            </a:r>
            <a:r>
              <a:rPr lang="en-US" altLang="en-US" i="1"/>
              <a:t>Positivity (Separation)</a:t>
            </a:r>
          </a:p>
          <a:p>
            <a:pPr>
              <a:lnSpc>
                <a:spcPct val="110000"/>
              </a:lnSpc>
              <a:buFontTx/>
              <a:buChar char="•"/>
              <a:defRPr/>
            </a:pPr>
            <a:r>
              <a:rPr lang="en-US" altLang="en-US" sz="2800"/>
              <a:t> </a:t>
            </a:r>
            <a:r>
              <a:rPr lang="en-US" altLang="en-US" sz="2800" i="1"/>
              <a:t>D</a:t>
            </a:r>
            <a:r>
              <a:rPr lang="en-US" altLang="en-US" sz="2800"/>
              <a:t>(A,B) </a:t>
            </a:r>
            <a:r>
              <a:rPr lang="en-US" altLang="en-US" sz="2800">
                <a:sym typeface="Symbol" pitchFamily="-111" charset="2"/>
              </a:rPr>
              <a:t> </a:t>
            </a:r>
            <a:r>
              <a:rPr lang="en-US" altLang="en-US" sz="2800" i="1">
                <a:sym typeface="Symbol" pitchFamily="-111" charset="2"/>
              </a:rPr>
              <a:t>D</a:t>
            </a:r>
            <a:r>
              <a:rPr lang="en-US" altLang="en-US" sz="2800">
                <a:sym typeface="Symbol" pitchFamily="-111" charset="2"/>
              </a:rPr>
              <a:t>(A,C) + </a:t>
            </a:r>
            <a:r>
              <a:rPr lang="en-US" altLang="en-US" sz="2800" i="1">
                <a:sym typeface="Symbol" pitchFamily="-111" charset="2"/>
              </a:rPr>
              <a:t>D</a:t>
            </a:r>
            <a:r>
              <a:rPr lang="en-US" altLang="en-US" sz="2800">
                <a:sym typeface="Symbol" pitchFamily="-111" charset="2"/>
              </a:rPr>
              <a:t>(B,C)	</a:t>
            </a:r>
            <a:r>
              <a:rPr lang="en-US" altLang="en-US" i="1"/>
              <a:t>Triangular Inequality</a:t>
            </a:r>
            <a:r>
              <a:rPr lang="en-US" altLang="en-US" sz="2800"/>
              <a:t> </a:t>
            </a:r>
          </a:p>
          <a:p>
            <a:pPr lvl="3">
              <a:lnSpc>
                <a:spcPct val="110000"/>
              </a:lnSpc>
              <a:defRPr/>
            </a:pPr>
            <a:endParaRPr lang="en-US" altLang="en-US">
              <a:sym typeface="Symbol" pitchFamily="-111" charset="2"/>
            </a:endParaRPr>
          </a:p>
        </p:txBody>
      </p:sp>
      <p:sp>
        <p:nvSpPr>
          <p:cNvPr id="12291" name="TextBox 21"/>
          <p:cNvSpPr txBox="1">
            <a:spLocks noChangeArrowheads="1"/>
          </p:cNvSpPr>
          <p:nvPr/>
        </p:nvSpPr>
        <p:spPr bwMode="auto">
          <a:xfrm>
            <a:off x="6129338" y="315914"/>
            <a:ext cx="4252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Slide based on one by Eamonn Keogh</a:t>
            </a:r>
          </a:p>
        </p:txBody>
      </p:sp>
    </p:spTree>
    <p:extLst>
      <p:ext uri="{BB962C8B-B14F-4D97-AF65-F5344CB8AC3E}">
        <p14:creationId xmlns:p14="http://schemas.microsoft.com/office/powerpoint/2010/main" val="3084553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1771650" y="1228725"/>
            <a:ext cx="8210550" cy="476250"/>
          </a:xfrm>
          <a:prstGeom prst="rect">
            <a:avLst/>
          </a:prstGeom>
          <a:noFill/>
          <a:ln w="9525">
            <a:noFill/>
            <a:miter lim="800000"/>
            <a:headEnd/>
            <a:tailEnd/>
          </a:ln>
          <a:effectLst/>
        </p:spPr>
        <p:txBody>
          <a:bodyPr anchor="ctr"/>
          <a:lstStyle/>
          <a:p>
            <a:pPr>
              <a:defRPr/>
            </a:pPr>
            <a:r>
              <a:rPr lang="en-US" sz="3600" dirty="0">
                <a:solidFill>
                  <a:schemeClr val="tx2"/>
                </a:solidFill>
                <a:effectLst>
                  <a:outerShdw blurRad="38100" dist="38100" dir="2700000" algn="tl">
                    <a:srgbClr val="DDDDDD"/>
                  </a:outerShdw>
                </a:effectLst>
                <a:latin typeface="Arial" pitchFamily="-111" charset="0"/>
                <a:ea typeface="ＭＳ Ｐゴシック" pitchFamily="-111" charset="-128"/>
                <a:cs typeface="ＭＳ Ｐゴシック" pitchFamily="-111" charset="-128"/>
              </a:rPr>
              <a:t>Intuitions behind desirable distance measure properties</a:t>
            </a:r>
          </a:p>
        </p:txBody>
      </p:sp>
      <p:sp>
        <p:nvSpPr>
          <p:cNvPr id="13315" name="Text Box 3"/>
          <p:cNvSpPr txBox="1">
            <a:spLocks noChangeArrowheads="1"/>
          </p:cNvSpPr>
          <p:nvPr/>
        </p:nvSpPr>
        <p:spPr bwMode="auto">
          <a:xfrm>
            <a:off x="1771650" y="2590801"/>
            <a:ext cx="887730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110000"/>
              </a:lnSpc>
            </a:pPr>
            <a:r>
              <a:rPr lang="en-US" altLang="en-US" i="1"/>
              <a:t>D</a:t>
            </a:r>
            <a:r>
              <a:rPr lang="en-US" altLang="en-US"/>
              <a:t>(A,B) = </a:t>
            </a:r>
            <a:r>
              <a:rPr lang="en-US" altLang="en-US" i="1"/>
              <a:t>D</a:t>
            </a:r>
            <a:r>
              <a:rPr lang="en-US" altLang="en-US"/>
              <a:t>(B,A)			</a:t>
            </a:r>
            <a:endParaRPr lang="en-US" altLang="en-US" sz="2000" i="1"/>
          </a:p>
          <a:p>
            <a:pPr>
              <a:lnSpc>
                <a:spcPct val="110000"/>
              </a:lnSpc>
            </a:pPr>
            <a:r>
              <a:rPr lang="en-US" altLang="en-US" sz="2000" i="1"/>
              <a:t>Otherwise you could claim “Alex looks like Bob, but Bob looks nothing like Alex.”</a:t>
            </a:r>
          </a:p>
          <a:p>
            <a:pPr>
              <a:lnSpc>
                <a:spcPct val="110000"/>
              </a:lnSpc>
            </a:pPr>
            <a:endParaRPr lang="en-US" altLang="en-US"/>
          </a:p>
          <a:p>
            <a:pPr>
              <a:lnSpc>
                <a:spcPct val="110000"/>
              </a:lnSpc>
            </a:pPr>
            <a:r>
              <a:rPr lang="en-US" altLang="en-US" i="1"/>
              <a:t>D</a:t>
            </a:r>
            <a:r>
              <a:rPr lang="en-US" altLang="en-US"/>
              <a:t>(A,A) = 0				</a:t>
            </a:r>
            <a:endParaRPr lang="en-US" altLang="en-US" sz="2000" i="1"/>
          </a:p>
          <a:p>
            <a:pPr>
              <a:lnSpc>
                <a:spcPct val="110000"/>
              </a:lnSpc>
            </a:pPr>
            <a:r>
              <a:rPr lang="en-US" altLang="en-US" sz="2000" i="1"/>
              <a:t>Otherwise you could claim “Alex looks more like Bob, than Bob does.”</a:t>
            </a:r>
            <a:endParaRPr lang="en-US" altLang="en-US"/>
          </a:p>
          <a:p>
            <a:pPr>
              <a:lnSpc>
                <a:spcPct val="110000"/>
              </a:lnSpc>
            </a:pPr>
            <a:endParaRPr lang="en-US" altLang="en-US" i="1"/>
          </a:p>
        </p:txBody>
      </p:sp>
      <p:sp>
        <p:nvSpPr>
          <p:cNvPr id="13316" name="TextBox 3"/>
          <p:cNvSpPr txBox="1">
            <a:spLocks noChangeArrowheads="1"/>
          </p:cNvSpPr>
          <p:nvPr/>
        </p:nvSpPr>
        <p:spPr bwMode="auto">
          <a:xfrm>
            <a:off x="6396038" y="131764"/>
            <a:ext cx="4252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Slide based on one by Eamonn Keogh</a:t>
            </a:r>
          </a:p>
        </p:txBody>
      </p:sp>
    </p:spTree>
    <p:extLst>
      <p:ext uri="{BB962C8B-B14F-4D97-AF65-F5344CB8AC3E}">
        <p14:creationId xmlns:p14="http://schemas.microsoft.com/office/powerpoint/2010/main" val="1261432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1771650" y="1228725"/>
            <a:ext cx="8210550" cy="476250"/>
          </a:xfrm>
          <a:prstGeom prst="rect">
            <a:avLst/>
          </a:prstGeom>
          <a:noFill/>
          <a:ln w="9525">
            <a:noFill/>
            <a:miter lim="800000"/>
            <a:headEnd/>
            <a:tailEnd/>
          </a:ln>
          <a:effectLst/>
        </p:spPr>
        <p:txBody>
          <a:bodyPr anchor="ct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defRPr/>
            </a:pPr>
            <a:r>
              <a:rPr lang="en-US" altLang="en-US" sz="3600">
                <a:solidFill>
                  <a:schemeClr val="tx2"/>
                </a:solidFill>
                <a:effectLst>
                  <a:outerShdw blurRad="38100" dist="38100" dir="2700000" algn="tl">
                    <a:srgbClr val="C0C0C0"/>
                  </a:outerShdw>
                </a:effectLst>
              </a:rPr>
              <a:t>Intuitions behind desirable distance measure properties (continued)</a:t>
            </a:r>
          </a:p>
        </p:txBody>
      </p:sp>
      <p:sp>
        <p:nvSpPr>
          <p:cNvPr id="14339" name="Text Box 3"/>
          <p:cNvSpPr txBox="1">
            <a:spLocks noChangeArrowheads="1"/>
          </p:cNvSpPr>
          <p:nvPr/>
        </p:nvSpPr>
        <p:spPr bwMode="auto">
          <a:xfrm>
            <a:off x="1771650" y="2590801"/>
            <a:ext cx="88773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110000"/>
              </a:lnSpc>
            </a:pPr>
            <a:r>
              <a:rPr lang="en-US" altLang="en-US" i="1"/>
              <a:t>D</a:t>
            </a:r>
            <a:r>
              <a:rPr lang="en-US" altLang="en-US"/>
              <a:t>(A,B) = 0 IIf A=B </a:t>
            </a:r>
            <a:r>
              <a:rPr lang="en-US" altLang="en-US" sz="2800"/>
              <a:t>	</a:t>
            </a:r>
            <a:endParaRPr lang="en-US" altLang="en-US" sz="2000" i="1"/>
          </a:p>
          <a:p>
            <a:pPr>
              <a:lnSpc>
                <a:spcPct val="110000"/>
              </a:lnSpc>
            </a:pPr>
            <a:r>
              <a:rPr lang="en-US" altLang="en-US" sz="1900" i="1"/>
              <a:t>Otherwise there are objects in your world that are different, but you cannot tell apart.</a:t>
            </a:r>
            <a:endParaRPr lang="en-US" altLang="en-US"/>
          </a:p>
          <a:p>
            <a:pPr>
              <a:lnSpc>
                <a:spcPct val="110000"/>
              </a:lnSpc>
            </a:pPr>
            <a:endParaRPr lang="en-US" altLang="en-US" i="1"/>
          </a:p>
          <a:p>
            <a:pPr>
              <a:lnSpc>
                <a:spcPct val="110000"/>
              </a:lnSpc>
            </a:pPr>
            <a:r>
              <a:rPr lang="en-US" altLang="en-US" i="1"/>
              <a:t>D</a:t>
            </a:r>
            <a:r>
              <a:rPr lang="en-US" altLang="en-US"/>
              <a:t>(A,B) </a:t>
            </a:r>
            <a:r>
              <a:rPr lang="en-US" altLang="en-US">
                <a:sym typeface="Symbol" pitchFamily="18" charset="2"/>
              </a:rPr>
              <a:t> </a:t>
            </a:r>
            <a:r>
              <a:rPr lang="en-US" altLang="en-US" i="1">
                <a:sym typeface="Symbol" pitchFamily="18" charset="2"/>
              </a:rPr>
              <a:t>D</a:t>
            </a:r>
            <a:r>
              <a:rPr lang="en-US" altLang="en-US">
                <a:sym typeface="Symbol" pitchFamily="18" charset="2"/>
              </a:rPr>
              <a:t>(A,C) + </a:t>
            </a:r>
            <a:r>
              <a:rPr lang="en-US" altLang="en-US" i="1">
                <a:sym typeface="Symbol" pitchFamily="18" charset="2"/>
              </a:rPr>
              <a:t>D</a:t>
            </a:r>
            <a:r>
              <a:rPr lang="en-US" altLang="en-US">
                <a:sym typeface="Symbol" pitchFamily="18" charset="2"/>
              </a:rPr>
              <a:t>(B,C)	</a:t>
            </a:r>
            <a:endParaRPr lang="en-US" altLang="en-US"/>
          </a:p>
          <a:p>
            <a:pPr>
              <a:lnSpc>
                <a:spcPct val="110000"/>
              </a:lnSpc>
            </a:pPr>
            <a:r>
              <a:rPr lang="en-US" altLang="en-US" sz="2000" i="1"/>
              <a:t>Otherwise you could claim “Alex is very like Bob, and Alex is very like Carl, but Bob is very unlike Carl.”</a:t>
            </a:r>
            <a:endParaRPr lang="en-US" altLang="en-US"/>
          </a:p>
          <a:p>
            <a:pPr lvl="3">
              <a:lnSpc>
                <a:spcPct val="110000"/>
              </a:lnSpc>
            </a:pPr>
            <a:endParaRPr lang="en-US" altLang="en-US">
              <a:sym typeface="Symbol" pitchFamily="18" charset="2"/>
            </a:endParaRPr>
          </a:p>
        </p:txBody>
      </p:sp>
      <p:sp>
        <p:nvSpPr>
          <p:cNvPr id="14340" name="TextBox 3"/>
          <p:cNvSpPr txBox="1">
            <a:spLocks noChangeArrowheads="1"/>
          </p:cNvSpPr>
          <p:nvPr/>
        </p:nvSpPr>
        <p:spPr bwMode="auto">
          <a:xfrm>
            <a:off x="6396038" y="131764"/>
            <a:ext cx="4252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Slide based on one by Eamonn Keogh</a:t>
            </a:r>
          </a:p>
        </p:txBody>
      </p:sp>
    </p:spTree>
    <p:extLst>
      <p:ext uri="{BB962C8B-B14F-4D97-AF65-F5344CB8AC3E}">
        <p14:creationId xmlns:p14="http://schemas.microsoft.com/office/powerpoint/2010/main" val="319393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5983" y="1709473"/>
            <a:ext cx="9440034" cy="1828801"/>
          </a:xfrm>
        </p:spPr>
        <p:txBody>
          <a:bodyPr/>
          <a:lstStyle/>
          <a:p>
            <a:r>
              <a:rPr lang="en-US" b="1" dirty="0">
                <a:solidFill>
                  <a:schemeClr val="tx2"/>
                </a:solidFill>
              </a:rPr>
              <a:t>Supervised Learning </a:t>
            </a:r>
          </a:p>
        </p:txBody>
      </p:sp>
    </p:spTree>
    <p:extLst>
      <p:ext uri="{BB962C8B-B14F-4D97-AF65-F5344CB8AC3E}">
        <p14:creationId xmlns:p14="http://schemas.microsoft.com/office/powerpoint/2010/main" val="1062261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84083" y="194443"/>
            <a:ext cx="7598979"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fontAlgn="base"/>
            <a:r>
              <a:rPr lang="en-US" b="1" dirty="0"/>
              <a:t>Cluster Analysis –</a:t>
            </a:r>
            <a:r>
              <a:rPr lang="en-US" dirty="0"/>
              <a:t/>
            </a:r>
            <a:br>
              <a:rPr lang="en-US" dirty="0"/>
            </a:br>
            <a:r>
              <a:rPr lang="en-US" dirty="0"/>
              <a:t>The aim of the clustering process is to discover overall distribution patterns and interesting correlations among the data attributes. It is the task of grouping a set of objects in such a way that objects in the same group are more similar to each other than to those in other groups. Cluster analysis itself is not one specific algorithm, but the general task to be solved. It can be achieved by various algorithms that differ significantly in their understanding of what constitutes a cluster and how to efficiently find them. Popular notions of clusters include groups with small distances between cluster members, dense areas of the data space, intervals or particular statistical distributions.</a:t>
            </a:r>
          </a:p>
          <a:p>
            <a:pPr fontAlgn="base"/>
            <a:r>
              <a:rPr lang="en-US" dirty="0"/>
              <a:t>Here, we will discuss about the distance between the objects of the different clusters and the objects of the same clusters. We have two type of distance – </a:t>
            </a:r>
            <a:r>
              <a:rPr lang="en-US" b="1" dirty="0" err="1"/>
              <a:t>Intercluster</a:t>
            </a:r>
            <a:r>
              <a:rPr lang="en-US" b="1" dirty="0"/>
              <a:t> Distance</a:t>
            </a:r>
            <a:r>
              <a:rPr lang="en-US" dirty="0"/>
              <a:t> and </a:t>
            </a:r>
            <a:r>
              <a:rPr lang="en-US" b="1" dirty="0" err="1"/>
              <a:t>Intracluster</a:t>
            </a:r>
            <a:r>
              <a:rPr lang="en-US" b="1" dirty="0"/>
              <a:t> Distance</a:t>
            </a:r>
            <a:r>
              <a:rPr lang="en-US" dirty="0"/>
              <a:t>.</a:t>
            </a:r>
          </a:p>
        </p:txBody>
      </p:sp>
      <p:pic>
        <p:nvPicPr>
          <p:cNvPr id="2" name="Picture 1"/>
          <p:cNvPicPr>
            <a:picLocks noChangeAspect="1"/>
          </p:cNvPicPr>
          <p:nvPr/>
        </p:nvPicPr>
        <p:blipFill>
          <a:blip r:embed="rId2"/>
          <a:stretch>
            <a:fillRect/>
          </a:stretch>
        </p:blipFill>
        <p:spPr>
          <a:xfrm>
            <a:off x="7935310" y="2104556"/>
            <a:ext cx="4256690" cy="2712465"/>
          </a:xfrm>
          <a:prstGeom prst="rect">
            <a:avLst/>
          </a:prstGeom>
        </p:spPr>
      </p:pic>
    </p:spTree>
    <p:extLst>
      <p:ext uri="{BB962C8B-B14F-4D97-AF65-F5344CB8AC3E}">
        <p14:creationId xmlns:p14="http://schemas.microsoft.com/office/powerpoint/2010/main" val="2506609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44546" y="321175"/>
            <a:ext cx="8012497" cy="6458606"/>
          </a:xfrm>
          <a:prstGeom prst="rect">
            <a:avLst/>
          </a:prstGeom>
        </p:spPr>
      </p:pic>
      <p:sp>
        <p:nvSpPr>
          <p:cNvPr id="2" name="Rectangle 2">
            <a:extLst>
              <a:ext uri="{FF2B5EF4-FFF2-40B4-BE49-F238E27FC236}">
                <a16:creationId xmlns:a16="http://schemas.microsoft.com/office/drawing/2014/main" xmlns="" id="{F136E973-86BA-B91D-CA0F-B7A69AB31A80}"/>
              </a:ext>
            </a:extLst>
          </p:cNvPr>
          <p:cNvSpPr>
            <a:spLocks noChangeArrowheads="1"/>
          </p:cNvSpPr>
          <p:nvPr/>
        </p:nvSpPr>
        <p:spPr bwMode="auto">
          <a:xfrm>
            <a:off x="142504" y="2257498"/>
            <a:ext cx="4036999" cy="47697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82505" rIns="0" bIns="182505"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273239"/>
                </a:solidFill>
                <a:effectLst/>
                <a:latin typeface="urw-din"/>
              </a:rPr>
              <a:t>Let</a:t>
            </a:r>
            <a:r>
              <a:rPr kumimoji="0" lang="en-US" altLang="en-US" sz="2200" b="0" i="1" u="none" strike="noStrike" cap="none" normalizeH="0" baseline="0" dirty="0">
                <a:ln>
                  <a:noFill/>
                </a:ln>
                <a:solidFill>
                  <a:srgbClr val="273239"/>
                </a:solidFill>
                <a:effectLst/>
                <a:latin typeface="urw-din"/>
              </a:rPr>
              <a:t> S</a:t>
            </a:r>
            <a:r>
              <a:rPr kumimoji="0" lang="en-US" altLang="en-US" sz="2200" b="0" i="0" u="none" strike="noStrike" cap="none" normalizeH="0" baseline="0" dirty="0">
                <a:ln>
                  <a:noFill/>
                </a:ln>
                <a:solidFill>
                  <a:srgbClr val="273239"/>
                </a:solidFill>
                <a:effectLst/>
                <a:latin typeface="urw-din"/>
              </a:rPr>
              <a:t> and </a:t>
            </a:r>
            <a:r>
              <a:rPr kumimoji="0" lang="en-US" altLang="en-US" sz="2200" b="0" i="1" u="none" strike="noStrike" cap="none" normalizeH="0" baseline="0" dirty="0">
                <a:ln>
                  <a:noFill/>
                </a:ln>
                <a:solidFill>
                  <a:srgbClr val="273239"/>
                </a:solidFill>
                <a:effectLst/>
                <a:latin typeface="urw-din"/>
              </a:rPr>
              <a:t>T</a:t>
            </a:r>
            <a:r>
              <a:rPr kumimoji="0" lang="en-US" altLang="en-US" sz="2200" b="0" i="0" u="none" strike="noStrike" cap="none" normalizeH="0" baseline="0" dirty="0">
                <a:ln>
                  <a:noFill/>
                </a:ln>
                <a:solidFill>
                  <a:srgbClr val="273239"/>
                </a:solidFill>
                <a:effectLst/>
                <a:latin typeface="urw-din"/>
              </a:rPr>
              <a:t> are clusters formed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273239"/>
                </a:solidFill>
                <a:effectLst/>
                <a:latin typeface="urw-din"/>
              </a:rPr>
              <a:t>using partition U. </a:t>
            </a:r>
            <a:r>
              <a:rPr kumimoji="0" lang="en-US" altLang="en-US" sz="2200" b="0" i="0" u="none" strike="noStrike" cap="none" normalizeH="0" baseline="0" dirty="0">
                <a:ln>
                  <a:noFill/>
                </a:ln>
                <a:solidFill>
                  <a:srgbClr val="273239"/>
                </a:solidFill>
                <a:effectLst/>
                <a:latin typeface="Arial Unicode MS"/>
              </a:rPr>
              <a:t>d(x, y)</a:t>
            </a:r>
            <a:r>
              <a:rPr kumimoji="0" lang="en-US" altLang="en-US" sz="2200" b="0" i="0" u="none" strike="noStrike" cap="none" normalizeH="0" baseline="0" dirty="0">
                <a:ln>
                  <a:noFill/>
                </a:ln>
                <a:solidFill>
                  <a:srgbClr val="273239"/>
                </a:solidFill>
                <a:effectLst/>
                <a:latin typeface="urw-din"/>
              </a:rPr>
              <a:t> is the distance between two objects x and y belonging to S and T respectively.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273239"/>
                </a:solidFill>
                <a:effectLst/>
                <a:latin typeface="Arial Unicode MS"/>
              </a:rPr>
              <a:t>d(x, y)</a:t>
            </a:r>
            <a:r>
              <a:rPr kumimoji="0" lang="en-US" altLang="en-US" sz="2200" b="0" i="0" u="none" strike="noStrike" cap="none" normalizeH="0" baseline="0" dirty="0">
                <a:ln>
                  <a:noFill/>
                </a:ln>
                <a:solidFill>
                  <a:srgbClr val="273239"/>
                </a:solidFill>
                <a:effectLst/>
                <a:latin typeface="urw-din"/>
              </a:rPr>
              <a:t> is calculated using well-known distance calculating methods such as Euclidean, Manhattan and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err="1">
                <a:ln>
                  <a:noFill/>
                </a:ln>
                <a:solidFill>
                  <a:srgbClr val="273239"/>
                </a:solidFill>
                <a:effectLst/>
                <a:latin typeface="urw-din"/>
              </a:rPr>
              <a:t>Chebychev</a:t>
            </a:r>
            <a:r>
              <a:rPr kumimoji="0" lang="en-US" altLang="en-US" sz="2200" b="0" i="0" u="none" strike="noStrike" cap="none" normalizeH="0" baseline="0" dirty="0">
                <a:ln>
                  <a:noFill/>
                </a:ln>
                <a:solidFill>
                  <a:srgbClr val="273239"/>
                </a:solidFill>
                <a:effectLst/>
                <a:latin typeface="urw-din"/>
              </a:rPr>
              <a:t>. |S| and |T| are the number of objects in clusters S and T respectively.</a:t>
            </a:r>
            <a:endParaRPr kumimoji="0" lang="en-US" altLang="en-US" sz="2200" b="1" i="0" u="none" strike="noStrike" cap="none" normalizeH="0" baseline="0" dirty="0">
              <a:ln>
                <a:noFill/>
              </a:ln>
              <a:solidFill>
                <a:srgbClr val="273239"/>
              </a:solidFill>
              <a:effectLst/>
              <a:latin typeface="urw-din"/>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xmlns="" id="{A367322B-FC23-99A6-3755-A99CC322101F}"/>
              </a:ext>
            </a:extLst>
          </p:cNvPr>
          <p:cNvPicPr>
            <a:picLocks noChangeAspect="1"/>
          </p:cNvPicPr>
          <p:nvPr/>
        </p:nvPicPr>
        <p:blipFill>
          <a:blip r:embed="rId3"/>
          <a:stretch>
            <a:fillRect/>
          </a:stretch>
        </p:blipFill>
        <p:spPr>
          <a:xfrm>
            <a:off x="447102" y="0"/>
            <a:ext cx="3468515" cy="2039074"/>
          </a:xfrm>
          <a:prstGeom prst="rect">
            <a:avLst/>
          </a:prstGeom>
        </p:spPr>
      </p:pic>
    </p:spTree>
    <p:extLst>
      <p:ext uri="{BB962C8B-B14F-4D97-AF65-F5344CB8AC3E}">
        <p14:creationId xmlns:p14="http://schemas.microsoft.com/office/powerpoint/2010/main" val="43925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18808" y="579707"/>
            <a:ext cx="10045234" cy="6019520"/>
          </a:xfrm>
          <a:prstGeom prst="rect">
            <a:avLst/>
          </a:prstGeom>
        </p:spPr>
      </p:pic>
    </p:spTree>
    <p:extLst>
      <p:ext uri="{BB962C8B-B14F-4D97-AF65-F5344CB8AC3E}">
        <p14:creationId xmlns:p14="http://schemas.microsoft.com/office/powerpoint/2010/main" val="3154176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B367B20-A984-E4BD-F8D5-83C89BB59012}"/>
              </a:ext>
            </a:extLst>
          </p:cNvPr>
          <p:cNvSpPr txBox="1"/>
          <p:nvPr/>
        </p:nvSpPr>
        <p:spPr>
          <a:xfrm>
            <a:off x="486888" y="474345"/>
            <a:ext cx="10770920" cy="4247317"/>
          </a:xfrm>
          <a:prstGeom prst="rect">
            <a:avLst/>
          </a:prstGeom>
          <a:noFill/>
        </p:spPr>
        <p:txBody>
          <a:bodyPr wrap="square">
            <a:spAutoFit/>
          </a:bodyPr>
          <a:lstStyle/>
          <a:p>
            <a:pPr algn="l" fontAlgn="base"/>
            <a:r>
              <a:rPr lang="en-IN" b="0" dirty="0">
                <a:solidFill>
                  <a:srgbClr val="555555"/>
                </a:solidFill>
                <a:effectLst/>
                <a:latin typeface="Helvetica Neue" panose="02000503000000020004" pitchFamily="2" charset="0"/>
              </a:rPr>
              <a:t>Distance measures play an important role in machine learning.</a:t>
            </a:r>
          </a:p>
          <a:p>
            <a:pPr algn="l" fontAlgn="base"/>
            <a:r>
              <a:rPr lang="en-IN" b="0" dirty="0">
                <a:solidFill>
                  <a:srgbClr val="555555"/>
                </a:solidFill>
                <a:effectLst/>
                <a:latin typeface="Helvetica Neue" panose="02000503000000020004" pitchFamily="2" charset="0"/>
              </a:rPr>
              <a:t>A distance measure is an objective score that summarizes the relative difference between two objects in a problem domain.</a:t>
            </a:r>
          </a:p>
          <a:p>
            <a:pPr algn="l" fontAlgn="base"/>
            <a:r>
              <a:rPr lang="en-IN" b="0" dirty="0">
                <a:solidFill>
                  <a:srgbClr val="555555"/>
                </a:solidFill>
                <a:effectLst/>
                <a:latin typeface="Helvetica Neue" panose="02000503000000020004" pitchFamily="2" charset="0"/>
              </a:rPr>
              <a:t>Most commonly, the two objects are rows of data that describe a subject (such as a person, car, or house), or an event (such as a purchase, a claim, or a diagnosis).</a:t>
            </a:r>
          </a:p>
          <a:p>
            <a:endParaRPr lang="en-IN" dirty="0"/>
          </a:p>
          <a:p>
            <a:pPr algn="l" fontAlgn="base"/>
            <a:r>
              <a:rPr lang="en-IN" b="0" dirty="0">
                <a:solidFill>
                  <a:srgbClr val="555555"/>
                </a:solidFill>
                <a:effectLst/>
                <a:latin typeface="Helvetica Neue" panose="02000503000000020004" pitchFamily="2" charset="0"/>
              </a:rPr>
              <a:t>When calculating the distance between two examples or rows of data, it is possible that different data types are used for different columns of the examples. An example might have real values, </a:t>
            </a:r>
            <a:r>
              <a:rPr lang="en-IN" b="0" dirty="0" err="1">
                <a:solidFill>
                  <a:srgbClr val="555555"/>
                </a:solidFill>
                <a:effectLst/>
                <a:latin typeface="Helvetica Neue" panose="02000503000000020004" pitchFamily="2" charset="0"/>
              </a:rPr>
              <a:t>boolean</a:t>
            </a:r>
            <a:r>
              <a:rPr lang="en-IN" b="0" dirty="0">
                <a:solidFill>
                  <a:srgbClr val="555555"/>
                </a:solidFill>
                <a:effectLst/>
                <a:latin typeface="Helvetica Neue" panose="02000503000000020004" pitchFamily="2" charset="0"/>
              </a:rPr>
              <a:t> values, categorical values, and ordinal values. Different distance measures may be required for each that are summed together into a single distance score.</a:t>
            </a:r>
          </a:p>
          <a:p>
            <a:pPr algn="l" fontAlgn="base"/>
            <a:r>
              <a:rPr lang="en-IN" b="0" dirty="0">
                <a:solidFill>
                  <a:srgbClr val="555555"/>
                </a:solidFill>
                <a:effectLst/>
                <a:latin typeface="Helvetica Neue" panose="02000503000000020004" pitchFamily="2" charset="0"/>
              </a:rPr>
              <a:t>Numerical values may have different scales. This can greatly impact the calculation of distance measure and it is often a good practice to normalize or standardize numerical values prior to calculating the distance measure.</a:t>
            </a:r>
          </a:p>
          <a:p>
            <a:r>
              <a:rPr lang="en-IN" dirty="0"/>
              <a:t/>
            </a:r>
            <a:br>
              <a:rPr lang="en-IN" dirty="0"/>
            </a:br>
            <a:endParaRPr lang="en-US" dirty="0"/>
          </a:p>
        </p:txBody>
      </p:sp>
    </p:spTree>
    <p:extLst>
      <p:ext uri="{BB962C8B-B14F-4D97-AF65-F5344CB8AC3E}">
        <p14:creationId xmlns:p14="http://schemas.microsoft.com/office/powerpoint/2010/main" val="3193720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begin{aligned} d(\mathbf{p}, \mathbf{q})=d(\mathbf{q}, \mathbf{p}) &amp;=\sqrt{\left(q_{1}-p_{1}\right)^{2}+\left(q_{2}-p_{2}\right)^{2}+\cdots+\left(q_{n}-p_{n}\right)^{2}} \\ &amp;=\sqrt{\sum_{i=1}^{n}\left(q_{i}-p_{i}\right)^{2}} \end{aligned}">
            <a:extLst>
              <a:ext uri="{FF2B5EF4-FFF2-40B4-BE49-F238E27FC236}">
                <a16:creationId xmlns:a16="http://schemas.microsoft.com/office/drawing/2014/main" xmlns="" id="{71F2EA94-33DD-6B11-18BA-0E2DBF9F97C9}"/>
              </a:ext>
            </a:extLst>
          </p:cNvPr>
          <p:cNvSpPr>
            <a:spLocks noChangeAspect="1" noChangeArrowheads="1"/>
          </p:cNvSpPr>
          <p:nvPr/>
        </p:nvSpPr>
        <p:spPr bwMode="auto">
          <a:xfrm>
            <a:off x="69850" y="-3429000"/>
            <a:ext cx="9169400" cy="1968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a:extLst>
              <a:ext uri="{FF2B5EF4-FFF2-40B4-BE49-F238E27FC236}">
                <a16:creationId xmlns:a16="http://schemas.microsoft.com/office/drawing/2014/main" xmlns="" id="{643778D1-95AB-51BD-9DDF-67EF9FB8C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924" y="1432667"/>
            <a:ext cx="1996333" cy="1996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7DB881A3-F15F-C1BC-A060-A8CD4F54F523}"/>
              </a:ext>
            </a:extLst>
          </p:cNvPr>
          <p:cNvSpPr txBox="1"/>
          <p:nvPr/>
        </p:nvSpPr>
        <p:spPr>
          <a:xfrm>
            <a:off x="365167" y="300565"/>
            <a:ext cx="8339446" cy="2800767"/>
          </a:xfrm>
          <a:prstGeom prst="rect">
            <a:avLst/>
          </a:prstGeom>
          <a:noFill/>
        </p:spPr>
        <p:txBody>
          <a:bodyPr wrap="square">
            <a:spAutoFit/>
          </a:bodyPr>
          <a:lstStyle/>
          <a:p>
            <a:pPr marL="457200" marR="0" lvl="0" indent="-457200" algn="just" defTabSz="914400" rtl="0" eaLnBrk="0" fontAlgn="base" latinLnBrk="0" hangingPunct="0">
              <a:lnSpc>
                <a:spcPct val="100000"/>
              </a:lnSpc>
              <a:spcBef>
                <a:spcPct val="0"/>
              </a:spcBef>
              <a:spcAft>
                <a:spcPct val="0"/>
              </a:spcAft>
              <a:buClrTx/>
              <a:buSzTx/>
              <a:buFontTx/>
              <a:buAutoNum type="arabicPeriod"/>
              <a:tabLst/>
            </a:pPr>
            <a:r>
              <a:rPr kumimoji="0" lang="en-US" altLang="en-US" sz="2200" b="1" i="0" u="none" strike="noStrike" cap="none" normalizeH="0" baseline="0" dirty="0">
                <a:ln>
                  <a:noFill/>
                </a:ln>
                <a:solidFill>
                  <a:srgbClr val="273239"/>
                </a:solidFill>
                <a:effectLst/>
                <a:latin typeface="urw-din"/>
              </a:rPr>
              <a:t>Euclidean Distance:</a:t>
            </a:r>
          </a:p>
          <a:p>
            <a:pPr marR="0" lvl="0" algn="just"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a:ln>
                  <a:noFill/>
                </a:ln>
                <a:solidFill>
                  <a:srgbClr val="273239"/>
                </a:solidFill>
                <a:effectLst/>
                <a:latin typeface="urw-din"/>
              </a:rPr>
              <a:t/>
            </a:r>
            <a:br>
              <a:rPr kumimoji="0" lang="en-US" altLang="en-US" sz="2200" b="0" i="0" u="none" strike="noStrike" cap="none" normalizeH="0" baseline="0" dirty="0">
                <a:ln>
                  <a:noFill/>
                </a:ln>
                <a:solidFill>
                  <a:srgbClr val="273239"/>
                </a:solidFill>
                <a:effectLst/>
                <a:latin typeface="urw-din"/>
              </a:rPr>
            </a:br>
            <a:r>
              <a:rPr kumimoji="0" lang="en-US" altLang="en-US" sz="2200" b="0" i="0" u="none" strike="noStrike" cap="none" normalizeH="0" baseline="0" dirty="0">
                <a:ln>
                  <a:noFill/>
                </a:ln>
                <a:solidFill>
                  <a:srgbClr val="273239"/>
                </a:solidFill>
                <a:effectLst/>
                <a:latin typeface="urw-din"/>
              </a:rPr>
              <a:t>Euclidean distance is considered the traditional metric for problems with geometry. It can be simply explained as the </a:t>
            </a:r>
            <a:r>
              <a:rPr kumimoji="0" lang="en-US" altLang="en-US" sz="2200" b="1" i="0" u="none" strike="noStrike" cap="none" normalizeH="0" baseline="0" dirty="0">
                <a:ln>
                  <a:noFill/>
                </a:ln>
                <a:solidFill>
                  <a:srgbClr val="273239"/>
                </a:solidFill>
                <a:effectLst/>
                <a:latin typeface="urw-din"/>
              </a:rPr>
              <a:t>ordinary distance</a:t>
            </a:r>
            <a:r>
              <a:rPr kumimoji="0" lang="en-US" altLang="en-US" sz="2200" b="0" i="0" u="none" strike="noStrike" cap="none" normalizeH="0" baseline="0" dirty="0">
                <a:ln>
                  <a:noFill/>
                </a:ln>
                <a:solidFill>
                  <a:srgbClr val="273239"/>
                </a:solidFill>
                <a:effectLst/>
                <a:latin typeface="urw-din"/>
              </a:rPr>
              <a:t> between two points. It is one of the most used algorithms in the cluster analysis. One of the algorithms that use this formula would be </a:t>
            </a:r>
            <a:r>
              <a:rPr kumimoji="0" lang="en-US" altLang="en-US" sz="2200" b="1" i="0" u="none" strike="noStrike" cap="none" normalizeH="0" baseline="0" dirty="0">
                <a:ln>
                  <a:noFill/>
                </a:ln>
                <a:solidFill>
                  <a:srgbClr val="273239"/>
                </a:solidFill>
                <a:effectLst/>
                <a:latin typeface="urw-din"/>
              </a:rPr>
              <a:t>K-mean</a:t>
            </a:r>
            <a:r>
              <a:rPr kumimoji="0" lang="en-US" altLang="en-US" sz="2200" b="0" i="0" u="none" strike="noStrike" cap="none" normalizeH="0" baseline="0" dirty="0">
                <a:ln>
                  <a:noFill/>
                </a:ln>
                <a:solidFill>
                  <a:srgbClr val="273239"/>
                </a:solidFill>
                <a:effectLst/>
                <a:latin typeface="urw-din"/>
              </a:rPr>
              <a:t>. Mathematically it computes the </a:t>
            </a:r>
            <a:r>
              <a:rPr kumimoji="0" lang="en-US" altLang="en-US" sz="2200" b="1" i="0" u="none" strike="noStrike" cap="none" normalizeH="0" baseline="0" dirty="0">
                <a:ln>
                  <a:noFill/>
                </a:ln>
                <a:solidFill>
                  <a:srgbClr val="273239"/>
                </a:solidFill>
                <a:effectLst/>
                <a:latin typeface="urw-din"/>
              </a:rPr>
              <a:t>root of squared differences</a:t>
            </a:r>
            <a:r>
              <a:rPr kumimoji="0" lang="en-US" altLang="en-US" sz="2200" b="0" i="0" u="none" strike="noStrike" cap="none" normalizeH="0" baseline="0" dirty="0">
                <a:ln>
                  <a:noFill/>
                </a:ln>
                <a:solidFill>
                  <a:srgbClr val="273239"/>
                </a:solidFill>
                <a:effectLst/>
                <a:latin typeface="urw-din"/>
              </a:rPr>
              <a:t> between the coordinates between two objects.</a:t>
            </a:r>
            <a:endParaRPr kumimoji="0" lang="en-US" altLang="en-US" sz="2200" b="0" i="0" u="none" strike="noStrike" cap="none" normalizeH="0" baseline="0" dirty="0">
              <a:ln>
                <a:noFill/>
              </a:ln>
              <a:solidFill>
                <a:schemeClr val="tx1"/>
              </a:solidFill>
              <a:effectLst/>
            </a:endParaRPr>
          </a:p>
        </p:txBody>
      </p:sp>
      <p:pic>
        <p:nvPicPr>
          <p:cNvPr id="10" name="Picture 9">
            <a:extLst>
              <a:ext uri="{FF2B5EF4-FFF2-40B4-BE49-F238E27FC236}">
                <a16:creationId xmlns:a16="http://schemas.microsoft.com/office/drawing/2014/main" xmlns="" id="{6AD31A6D-5FA4-3C4E-12FE-9581B62AEB40}"/>
              </a:ext>
            </a:extLst>
          </p:cNvPr>
          <p:cNvPicPr>
            <a:picLocks noChangeAspect="1"/>
          </p:cNvPicPr>
          <p:nvPr/>
        </p:nvPicPr>
        <p:blipFill rotWithShape="1">
          <a:blip r:embed="rId3"/>
          <a:srcRect l="9939" t="56745" r="34495" b="20492"/>
          <a:stretch/>
        </p:blipFill>
        <p:spPr>
          <a:xfrm>
            <a:off x="184348" y="3429000"/>
            <a:ext cx="8740576" cy="2237830"/>
          </a:xfrm>
          <a:prstGeom prst="rect">
            <a:avLst/>
          </a:prstGeom>
        </p:spPr>
      </p:pic>
      <p:sp>
        <p:nvSpPr>
          <p:cNvPr id="11" name="TextBox 10">
            <a:extLst>
              <a:ext uri="{FF2B5EF4-FFF2-40B4-BE49-F238E27FC236}">
                <a16:creationId xmlns:a16="http://schemas.microsoft.com/office/drawing/2014/main" xmlns="" id="{05D9E93C-26F3-383B-4688-F175E9126D11}"/>
              </a:ext>
            </a:extLst>
          </p:cNvPr>
          <p:cNvSpPr txBox="1"/>
          <p:nvPr/>
        </p:nvSpPr>
        <p:spPr>
          <a:xfrm>
            <a:off x="783771" y="5994498"/>
            <a:ext cx="1697901" cy="369332"/>
          </a:xfrm>
          <a:prstGeom prst="rect">
            <a:avLst/>
          </a:prstGeom>
          <a:noFill/>
        </p:spPr>
        <p:txBody>
          <a:bodyPr wrap="none" rtlCol="0">
            <a:spAutoFit/>
          </a:bodyPr>
          <a:lstStyle/>
          <a:p>
            <a:r>
              <a:rPr lang="en-US" dirty="0"/>
              <a:t>Answer : 6.0827</a:t>
            </a:r>
          </a:p>
        </p:txBody>
      </p:sp>
    </p:spTree>
    <p:extLst>
      <p:ext uri="{BB962C8B-B14F-4D97-AF65-F5344CB8AC3E}">
        <p14:creationId xmlns:p14="http://schemas.microsoft.com/office/powerpoint/2010/main" val="37455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begin{aligned} d(\mathbf{p}, \mathbf{q})=d(\mathbf{q}, \mathbf{p}) &amp;=\sqrt{\left(q_{1}-p_{1}\right)^{2}+\left(q_{2}-p_{2}\right)^{2}+\cdots+\left(q_{n}-p_{n}\right)^{2}} \\ &amp;=\sqrt{\sum_{i=1}^{n}\left(q_{i}-p_{i}\right)^{2}} \end{aligned}">
            <a:extLst>
              <a:ext uri="{FF2B5EF4-FFF2-40B4-BE49-F238E27FC236}">
                <a16:creationId xmlns:a16="http://schemas.microsoft.com/office/drawing/2014/main" xmlns="" id="{71F2EA94-33DD-6B11-18BA-0E2DBF9F97C9}"/>
              </a:ext>
            </a:extLst>
          </p:cNvPr>
          <p:cNvSpPr>
            <a:spLocks noChangeAspect="1" noChangeArrowheads="1"/>
          </p:cNvSpPr>
          <p:nvPr/>
        </p:nvSpPr>
        <p:spPr bwMode="auto">
          <a:xfrm>
            <a:off x="69850" y="-3429000"/>
            <a:ext cx="9169400" cy="1968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1" name="Picture 5">
            <a:extLst>
              <a:ext uri="{FF2B5EF4-FFF2-40B4-BE49-F238E27FC236}">
                <a16:creationId xmlns:a16="http://schemas.microsoft.com/office/drawing/2014/main" xmlns="" id="{24517E78-41EC-A666-656D-ECA994666B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8939" y="568754"/>
            <a:ext cx="2587584" cy="25875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0BD24124-A778-1C5E-5433-9DE76B8C64EC}"/>
              </a:ext>
            </a:extLst>
          </p:cNvPr>
          <p:cNvSpPr txBox="1"/>
          <p:nvPr/>
        </p:nvSpPr>
        <p:spPr>
          <a:xfrm>
            <a:off x="355484" y="92831"/>
            <a:ext cx="8220693" cy="353943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273239"/>
                </a:solidFill>
                <a:effectLst/>
                <a:latin typeface="urw-din"/>
              </a:rPr>
              <a:t>2. Manhattan Distance: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273239"/>
                </a:solidFill>
                <a:effectLst/>
                <a:latin typeface="urw-din"/>
              </a:rPr>
              <a:t/>
            </a:r>
            <a:br>
              <a:rPr kumimoji="0" lang="en-US" altLang="en-US" sz="2200" b="0" i="0" u="none" strike="noStrike" cap="none" normalizeH="0" baseline="0" dirty="0">
                <a:ln>
                  <a:noFill/>
                </a:ln>
                <a:solidFill>
                  <a:srgbClr val="273239"/>
                </a:solidFill>
                <a:effectLst/>
                <a:latin typeface="urw-din"/>
              </a:rPr>
            </a:br>
            <a:r>
              <a:rPr kumimoji="0" lang="en-US" altLang="en-US" sz="2200" b="0" i="0" u="none" strike="noStrike" cap="none" normalizeH="0" baseline="0" dirty="0">
                <a:ln>
                  <a:noFill/>
                </a:ln>
                <a:solidFill>
                  <a:srgbClr val="273239"/>
                </a:solidFill>
                <a:effectLst/>
                <a:latin typeface="urw-din"/>
              </a:rPr>
              <a:t>This determines the absolute difference among the pair of the coordinates.</a:t>
            </a:r>
            <a:r>
              <a:rPr lang="en-US" altLang="en-US" sz="2200" dirty="0"/>
              <a:t> </a:t>
            </a:r>
            <a:r>
              <a:rPr kumimoji="0" lang="en-US" altLang="en-US" sz="2200" b="0" i="0" u="none" strike="noStrike" cap="none" normalizeH="0" baseline="0" dirty="0">
                <a:ln>
                  <a:noFill/>
                </a:ln>
                <a:solidFill>
                  <a:srgbClr val="273239"/>
                </a:solidFill>
                <a:effectLst/>
                <a:latin typeface="urw-din"/>
              </a:rPr>
              <a:t>Suppose we have two points P and Q to determine the distance between these points we simply have to calculate the perpendicular distance of the points from X-Axis and Y-Axis.</a:t>
            </a:r>
            <a:br>
              <a:rPr kumimoji="0" lang="en-US" altLang="en-US" sz="2200" b="0" i="0" u="none" strike="noStrike" cap="none" normalizeH="0" baseline="0" dirty="0">
                <a:ln>
                  <a:noFill/>
                </a:ln>
                <a:solidFill>
                  <a:srgbClr val="273239"/>
                </a:solidFill>
                <a:effectLst/>
                <a:latin typeface="urw-din"/>
              </a:rPr>
            </a:br>
            <a:r>
              <a:rPr kumimoji="0" lang="en-US" altLang="en-US" sz="2200" b="0" i="0" u="none" strike="noStrike" cap="none" normalizeH="0" baseline="0" dirty="0">
                <a:ln>
                  <a:noFill/>
                </a:ln>
                <a:solidFill>
                  <a:srgbClr val="273239"/>
                </a:solidFill>
                <a:effectLst/>
                <a:latin typeface="urw-din"/>
              </a:rPr>
              <a:t>In a plane with P at coordinate (x1, y1) and Q at (x2, y2).</a:t>
            </a:r>
            <a:endParaRPr kumimoji="0" lang="en-US" altLang="en-US" sz="2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273239"/>
                </a:solidFill>
                <a:effectLst/>
                <a:latin typeface="urw-din"/>
              </a:rPr>
              <a:t>Manhattan distance between P and Q = |x1 – x2| + |y1 – y2|</a:t>
            </a:r>
          </a:p>
          <a:p>
            <a:pPr marL="0" marR="0" lvl="0" indent="0" algn="just" defTabSz="914400" rtl="0" eaLnBrk="0" fontAlgn="base" latinLnBrk="0" hangingPunct="0">
              <a:lnSpc>
                <a:spcPct val="100000"/>
              </a:lnSpc>
              <a:spcBef>
                <a:spcPct val="0"/>
              </a:spcBef>
              <a:spcAft>
                <a:spcPct val="0"/>
              </a:spcAft>
              <a:buClrTx/>
              <a:buSzTx/>
              <a:buFontTx/>
              <a:buNone/>
              <a:tabLst/>
            </a:pPr>
            <a:r>
              <a:rPr lang="en-IN" sz="2400" b="0" i="0" dirty="0">
                <a:solidFill>
                  <a:srgbClr val="273239"/>
                </a:solidFill>
                <a:effectLst/>
                <a:latin typeface="urw-din"/>
              </a:rPr>
              <a:t>Here the total distance of the </a:t>
            </a:r>
            <a:r>
              <a:rPr lang="en-IN" sz="2400" b="1" i="0" dirty="0">
                <a:solidFill>
                  <a:srgbClr val="273239"/>
                </a:solidFill>
                <a:effectLst/>
                <a:latin typeface="urw-din"/>
              </a:rPr>
              <a:t>Red</a:t>
            </a:r>
            <a:r>
              <a:rPr lang="en-IN" sz="2400" b="0" i="0" dirty="0">
                <a:solidFill>
                  <a:srgbClr val="273239"/>
                </a:solidFill>
                <a:effectLst/>
                <a:latin typeface="urw-din"/>
              </a:rPr>
              <a:t> line gives the Manhattan distance between both the points.</a:t>
            </a:r>
            <a:endParaRPr lang="en-US" sz="2200" dirty="0"/>
          </a:p>
        </p:txBody>
      </p:sp>
      <p:pic>
        <p:nvPicPr>
          <p:cNvPr id="2" name="Picture 1">
            <a:extLst>
              <a:ext uri="{FF2B5EF4-FFF2-40B4-BE49-F238E27FC236}">
                <a16:creationId xmlns:a16="http://schemas.microsoft.com/office/drawing/2014/main" xmlns="" id="{DB75F3E0-2791-E7AD-E831-511F41D4716C}"/>
              </a:ext>
            </a:extLst>
          </p:cNvPr>
          <p:cNvPicPr>
            <a:picLocks noChangeAspect="1"/>
          </p:cNvPicPr>
          <p:nvPr/>
        </p:nvPicPr>
        <p:blipFill rotWithShape="1">
          <a:blip r:embed="rId3"/>
          <a:srcRect l="11026" t="50000" r="34133" b="23864"/>
          <a:stretch/>
        </p:blipFill>
        <p:spPr>
          <a:xfrm>
            <a:off x="125324" y="3701663"/>
            <a:ext cx="9125801" cy="2718165"/>
          </a:xfrm>
          <a:prstGeom prst="rect">
            <a:avLst/>
          </a:prstGeom>
        </p:spPr>
      </p:pic>
      <p:sp>
        <p:nvSpPr>
          <p:cNvPr id="4" name="TextBox 3">
            <a:extLst>
              <a:ext uri="{FF2B5EF4-FFF2-40B4-BE49-F238E27FC236}">
                <a16:creationId xmlns:a16="http://schemas.microsoft.com/office/drawing/2014/main" xmlns="" id="{61AB12AF-1A8A-BA82-68C2-A1396026590E}"/>
              </a:ext>
            </a:extLst>
          </p:cNvPr>
          <p:cNvSpPr txBox="1"/>
          <p:nvPr/>
        </p:nvSpPr>
        <p:spPr>
          <a:xfrm>
            <a:off x="355484" y="6304564"/>
            <a:ext cx="1342034" cy="369332"/>
          </a:xfrm>
          <a:prstGeom prst="rect">
            <a:avLst/>
          </a:prstGeom>
          <a:noFill/>
        </p:spPr>
        <p:txBody>
          <a:bodyPr wrap="none" rtlCol="0">
            <a:spAutoFit/>
          </a:bodyPr>
          <a:lstStyle/>
          <a:p>
            <a:r>
              <a:rPr lang="en-US" dirty="0"/>
              <a:t>Answer : 13 </a:t>
            </a:r>
          </a:p>
        </p:txBody>
      </p:sp>
    </p:spTree>
    <p:extLst>
      <p:ext uri="{BB962C8B-B14F-4D97-AF65-F5344CB8AC3E}">
        <p14:creationId xmlns:p14="http://schemas.microsoft.com/office/powerpoint/2010/main" val="81418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J(A, B)=\frac{|A \cap B|}{|A \cup B|}=\frac{|A \cap B|}{|A|+|B|-|A \cap B|} ">
            <a:extLst>
              <a:ext uri="{FF2B5EF4-FFF2-40B4-BE49-F238E27FC236}">
                <a16:creationId xmlns:a16="http://schemas.microsoft.com/office/drawing/2014/main" xmlns="" id="{ED05896D-C2B0-DFE3-C14A-33866D393118}"/>
              </a:ext>
            </a:extLst>
          </p:cNvPr>
          <p:cNvSpPr>
            <a:spLocks noChangeAspect="1" noChangeArrowheads="1"/>
          </p:cNvSpPr>
          <p:nvPr/>
        </p:nvSpPr>
        <p:spPr bwMode="auto">
          <a:xfrm>
            <a:off x="69850" y="-2903538"/>
            <a:ext cx="4686300" cy="533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sqrt[p]{(x 1-y 1)^{p}+(x 2-y 2)^{p}+\ldots+(x N-y N)^{p}} ">
            <a:extLst>
              <a:ext uri="{FF2B5EF4-FFF2-40B4-BE49-F238E27FC236}">
                <a16:creationId xmlns:a16="http://schemas.microsoft.com/office/drawing/2014/main" xmlns="" id="{7318D708-E757-7459-FED4-DF11A3D110DA}"/>
              </a:ext>
            </a:extLst>
          </p:cNvPr>
          <p:cNvSpPr>
            <a:spLocks noChangeAspect="1" noChangeArrowheads="1"/>
          </p:cNvSpPr>
          <p:nvPr/>
        </p:nvSpPr>
        <p:spPr bwMode="auto">
          <a:xfrm>
            <a:off x="69850" y="30163"/>
            <a:ext cx="6756400"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xmlns="" id="{C7240421-0993-EA6D-32AB-AD3A12376F20}"/>
              </a:ext>
            </a:extLst>
          </p:cNvPr>
          <p:cNvSpPr txBox="1"/>
          <p:nvPr/>
        </p:nvSpPr>
        <p:spPr>
          <a:xfrm>
            <a:off x="193057" y="177369"/>
            <a:ext cx="7498307" cy="34778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273239"/>
                </a:solidFill>
                <a:latin typeface="urw-din"/>
              </a:rPr>
              <a:t>3</a:t>
            </a:r>
            <a:r>
              <a:rPr kumimoji="0" lang="en-US" altLang="en-US" sz="1800" b="1" i="0" u="none" strike="noStrike" cap="none" normalizeH="0" baseline="0" dirty="0">
                <a:ln>
                  <a:noFill/>
                </a:ln>
                <a:solidFill>
                  <a:srgbClr val="273239"/>
                </a:solidFill>
                <a:effectLst/>
                <a:latin typeface="urw-din"/>
              </a:rPr>
              <a:t>. </a:t>
            </a:r>
            <a:r>
              <a:rPr kumimoji="0" lang="en-US" altLang="en-US" sz="1800" b="1" i="0" u="none" strike="noStrike" cap="none" normalizeH="0" baseline="0" dirty="0" err="1">
                <a:ln>
                  <a:noFill/>
                </a:ln>
                <a:solidFill>
                  <a:srgbClr val="273239"/>
                </a:solidFill>
                <a:effectLst/>
                <a:latin typeface="urw-din"/>
              </a:rPr>
              <a:t>Minkowski</a:t>
            </a:r>
            <a:r>
              <a:rPr kumimoji="0" lang="en-US" altLang="en-US" sz="1800" b="1" i="0" u="none" strike="noStrike" cap="none" normalizeH="0" baseline="0" dirty="0">
                <a:ln>
                  <a:noFill/>
                </a:ln>
                <a:solidFill>
                  <a:srgbClr val="273239"/>
                </a:solidFill>
                <a:effectLst/>
                <a:latin typeface="urw-din"/>
              </a:rPr>
              <a:t> distance:</a:t>
            </a:r>
            <a:r>
              <a:rPr kumimoji="0" lang="en-US" altLang="en-US" sz="1800" b="0" i="0" u="none" strike="noStrike" cap="none" normalizeH="0" baseline="0" dirty="0">
                <a:ln>
                  <a:noFill/>
                </a:ln>
                <a:solidFill>
                  <a:srgbClr val="273239"/>
                </a:solidFill>
                <a:effectLst/>
                <a:latin typeface="urw-din"/>
              </a:rPr>
              <a:t/>
            </a:r>
            <a:br>
              <a:rPr kumimoji="0" lang="en-US" altLang="en-US" sz="1800" b="0" i="0" u="none" strike="noStrike" cap="none" normalizeH="0" baseline="0" dirty="0">
                <a:ln>
                  <a:noFill/>
                </a:ln>
                <a:solidFill>
                  <a:srgbClr val="273239"/>
                </a:solidFill>
                <a:effectLst/>
                <a:latin typeface="urw-din"/>
              </a:rPr>
            </a:br>
            <a:r>
              <a:rPr kumimoji="0" lang="en-US" altLang="en-US" sz="1800" b="0" i="0" u="none" strike="noStrike" cap="none" normalizeH="0" baseline="0" dirty="0">
                <a:ln>
                  <a:noFill/>
                </a:ln>
                <a:solidFill>
                  <a:srgbClr val="273239"/>
                </a:solidFill>
                <a:effectLst/>
                <a:latin typeface="urw-din"/>
              </a:rPr>
              <a:t>It is the </a:t>
            </a:r>
            <a:r>
              <a:rPr kumimoji="0" lang="en-US" altLang="en-US" sz="1800" b="1" i="0" u="none" strike="noStrike" cap="none" normalizeH="0" baseline="0" dirty="0">
                <a:ln>
                  <a:noFill/>
                </a:ln>
                <a:solidFill>
                  <a:srgbClr val="273239"/>
                </a:solidFill>
                <a:effectLst/>
                <a:latin typeface="urw-din"/>
              </a:rPr>
              <a:t>generalized</a:t>
            </a:r>
            <a:r>
              <a:rPr kumimoji="0" lang="en-US" altLang="en-US" sz="1800" b="0" i="0" u="none" strike="noStrike" cap="none" normalizeH="0" baseline="0" dirty="0">
                <a:ln>
                  <a:noFill/>
                </a:ln>
                <a:solidFill>
                  <a:srgbClr val="273239"/>
                </a:solidFill>
                <a:effectLst/>
                <a:latin typeface="urw-din"/>
              </a:rPr>
              <a:t> form of the Euclidean and Manhattan Distance Measure. In an</a:t>
            </a:r>
            <a:r>
              <a:rPr kumimoji="0" lang="en-US" altLang="en-US" sz="1800" b="1" i="0" u="none" strike="noStrike" cap="none" normalizeH="0" baseline="0" dirty="0">
                <a:ln>
                  <a:noFill/>
                </a:ln>
                <a:solidFill>
                  <a:srgbClr val="273239"/>
                </a:solidFill>
                <a:effectLst/>
                <a:latin typeface="urw-din"/>
              </a:rPr>
              <a:t> N-dimensional space</a:t>
            </a:r>
            <a:r>
              <a:rPr kumimoji="0" lang="en-US" altLang="en-US" sz="1800" b="0" i="0" u="none" strike="noStrike" cap="none" normalizeH="0" baseline="0" dirty="0">
                <a:ln>
                  <a:noFill/>
                </a:ln>
                <a:solidFill>
                  <a:srgbClr val="273239"/>
                </a:solidFill>
                <a:effectLst/>
                <a:latin typeface="urw-din"/>
              </a:rPr>
              <a:t>, a point is represented as,</a:t>
            </a:r>
            <a:endParaRPr kumimoji="0" lang="en-US" altLang="en-US" sz="1800"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(x1, x2, ..., </a:t>
            </a:r>
            <a:r>
              <a:rPr kumimoji="0" lang="en-US" altLang="en-US" sz="1800" b="0" i="0" u="none" strike="noStrike" cap="none" normalizeH="0" baseline="0" dirty="0" err="1">
                <a:ln>
                  <a:noFill/>
                </a:ln>
                <a:solidFill>
                  <a:srgbClr val="273239"/>
                </a:solidFill>
                <a:effectLst/>
                <a:latin typeface="Consolas" panose="020B0609020204030204" pitchFamily="49" charset="0"/>
              </a:rPr>
              <a:t>xN</a:t>
            </a:r>
            <a:r>
              <a:rPr kumimoji="0" lang="en-US" altLang="en-US" sz="1800" b="0" i="0" u="none" strike="noStrike" cap="none" normalizeH="0" baseline="0" dirty="0">
                <a:ln>
                  <a:noFill/>
                </a:ln>
                <a:solidFill>
                  <a:srgbClr val="273239"/>
                </a:solidFill>
                <a:effectLst/>
                <a:latin typeface="Consolas" panose="020B0609020204030204" pitchFamily="49" charset="0"/>
              </a:rPr>
              <a:t>)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urw-din"/>
              </a:rPr>
              <a:t>Consider two points P1 and P2:</a:t>
            </a:r>
            <a:endParaRPr kumimoji="0" lang="en-US" altLang="en-US" sz="1800" b="1"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Consolas" panose="020B0609020204030204" pitchFamily="49" charset="0"/>
              </a:rPr>
              <a:t>P1:</a:t>
            </a:r>
            <a:r>
              <a:rPr kumimoji="0" lang="en-US" altLang="en-US" sz="1800" b="0" i="0" u="none" strike="noStrike" cap="none" normalizeH="0" baseline="0" dirty="0">
                <a:ln>
                  <a:noFill/>
                </a:ln>
                <a:solidFill>
                  <a:srgbClr val="273239"/>
                </a:solidFill>
                <a:effectLst/>
                <a:latin typeface="Consolas" panose="020B0609020204030204" pitchFamily="49" charset="0"/>
              </a:rPr>
              <a:t> (X1, X2, ..., XN)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Consolas" panose="020B0609020204030204" pitchFamily="49" charset="0"/>
              </a:rPr>
              <a:t>P2:</a:t>
            </a:r>
            <a:r>
              <a:rPr kumimoji="0" lang="en-US" altLang="en-US" sz="1800" b="0" i="0" u="none" strike="noStrike" cap="none" normalizeH="0" baseline="0" dirty="0">
                <a:ln>
                  <a:noFill/>
                </a:ln>
                <a:solidFill>
                  <a:srgbClr val="273239"/>
                </a:solidFill>
                <a:effectLst/>
                <a:latin typeface="Consolas" panose="020B0609020204030204" pitchFamily="49" charset="0"/>
              </a:rPr>
              <a:t> (Y1, Y2, ..., YN)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urw-din"/>
              </a:rPr>
              <a:t>Then, the </a:t>
            </a:r>
            <a:r>
              <a:rPr kumimoji="0" lang="en-US" altLang="en-US" sz="1800" b="0" i="0" u="none" strike="noStrike" cap="none" normalizeH="0" baseline="0" dirty="0" err="1">
                <a:ln>
                  <a:noFill/>
                </a:ln>
                <a:solidFill>
                  <a:srgbClr val="273239"/>
                </a:solidFill>
                <a:effectLst/>
                <a:latin typeface="urw-din"/>
              </a:rPr>
              <a:t>Minkowski</a:t>
            </a:r>
            <a:r>
              <a:rPr kumimoji="0" lang="en-US" altLang="en-US" sz="1800" b="0" i="0" u="none" strike="noStrike" cap="none" normalizeH="0" baseline="0" dirty="0">
                <a:ln>
                  <a:noFill/>
                </a:ln>
                <a:solidFill>
                  <a:srgbClr val="273239"/>
                </a:solidFill>
                <a:effectLst/>
                <a:latin typeface="urw-din"/>
              </a:rPr>
              <a:t> distance between P1 and P2 is given as:</a:t>
            </a:r>
            <a:endParaRPr kumimoji="0" lang="en-US" altLang="en-US" sz="12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273239"/>
                </a:solidFill>
                <a:effectLst/>
                <a:latin typeface="urw-din"/>
              </a:rPr>
              <a:t>  </a:t>
            </a:r>
            <a:r>
              <a:rPr kumimoji="0" lang="en-US" altLang="en-US" sz="4000" b="0" i="0" u="none" strike="noStrike" cap="none" normalizeH="0" baseline="0" dirty="0">
                <a:ln>
                  <a:noFill/>
                </a:ln>
                <a:solidFill>
                  <a:srgbClr val="273239"/>
                </a:solidFill>
                <a:effectLst/>
                <a:latin typeface="urw-din"/>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273239"/>
                </a:solidFill>
                <a:effectLst/>
                <a:latin typeface="urw-din"/>
              </a:rPr>
              <a:t>When </a:t>
            </a:r>
            <a:r>
              <a:rPr kumimoji="0" lang="en-US" altLang="en-US" sz="1800" b="1" i="0" u="none" strike="noStrike" cap="none" normalizeH="0" baseline="0" dirty="0">
                <a:ln>
                  <a:noFill/>
                </a:ln>
                <a:solidFill>
                  <a:srgbClr val="273239"/>
                </a:solidFill>
                <a:effectLst/>
                <a:latin typeface="urw-din"/>
              </a:rPr>
              <a:t>p = 2</a:t>
            </a:r>
            <a:r>
              <a:rPr kumimoji="0" lang="en-US" altLang="en-US" sz="1800" b="0" i="0" u="none" strike="noStrike" cap="none" normalizeH="0" baseline="0" dirty="0">
                <a:ln>
                  <a:noFill/>
                </a:ln>
                <a:solidFill>
                  <a:srgbClr val="273239"/>
                </a:solidFill>
                <a:effectLst/>
                <a:latin typeface="urw-din"/>
              </a:rPr>
              <a:t>, </a:t>
            </a:r>
            <a:r>
              <a:rPr kumimoji="0" lang="en-US" altLang="en-US" sz="1800" b="0" i="0" u="none" strike="noStrike" cap="none" normalizeH="0" baseline="0" dirty="0" err="1">
                <a:ln>
                  <a:noFill/>
                </a:ln>
                <a:solidFill>
                  <a:srgbClr val="273239"/>
                </a:solidFill>
                <a:effectLst/>
                <a:latin typeface="urw-din"/>
              </a:rPr>
              <a:t>Minkowski</a:t>
            </a:r>
            <a:r>
              <a:rPr kumimoji="0" lang="en-US" altLang="en-US" sz="1800" b="0" i="0" u="none" strike="noStrike" cap="none" normalizeH="0" baseline="0" dirty="0">
                <a:ln>
                  <a:noFill/>
                </a:ln>
                <a:solidFill>
                  <a:srgbClr val="273239"/>
                </a:solidFill>
                <a:effectLst/>
                <a:latin typeface="urw-din"/>
              </a:rPr>
              <a:t> distance is same as the </a:t>
            </a:r>
            <a:r>
              <a:rPr kumimoji="0" lang="en-US" altLang="en-US" sz="1800" b="1" i="0" u="none" strike="noStrike" cap="none" normalizeH="0" baseline="0" dirty="0">
                <a:ln>
                  <a:noFill/>
                </a:ln>
                <a:solidFill>
                  <a:srgbClr val="273239"/>
                </a:solidFill>
                <a:effectLst/>
                <a:latin typeface="urw-din"/>
              </a:rPr>
              <a:t>Euclidean</a:t>
            </a:r>
            <a:r>
              <a:rPr kumimoji="0" lang="en-US" altLang="en-US" sz="1800" b="0" i="0" u="none" strike="noStrike" cap="none" normalizeH="0" baseline="0" dirty="0">
                <a:ln>
                  <a:noFill/>
                </a:ln>
                <a:solidFill>
                  <a:srgbClr val="273239"/>
                </a:solidFill>
                <a:effectLst/>
                <a:latin typeface="urw-din"/>
              </a:rPr>
              <a:t> distance.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273239"/>
                </a:solidFill>
                <a:effectLst/>
                <a:latin typeface="urw-din"/>
              </a:rPr>
              <a:t>When</a:t>
            </a:r>
            <a:r>
              <a:rPr kumimoji="0" lang="en-US" altLang="en-US" sz="1800" b="1" i="0" u="none" strike="noStrike" cap="none" normalizeH="0" baseline="0" dirty="0">
                <a:ln>
                  <a:noFill/>
                </a:ln>
                <a:solidFill>
                  <a:srgbClr val="273239"/>
                </a:solidFill>
                <a:effectLst/>
                <a:latin typeface="urw-din"/>
              </a:rPr>
              <a:t> p = 1</a:t>
            </a:r>
            <a:r>
              <a:rPr kumimoji="0" lang="en-US" altLang="en-US" sz="1800" b="0" i="0" u="none" strike="noStrike" cap="none" normalizeH="0" baseline="0" dirty="0">
                <a:ln>
                  <a:noFill/>
                </a:ln>
                <a:solidFill>
                  <a:srgbClr val="273239"/>
                </a:solidFill>
                <a:effectLst/>
                <a:latin typeface="urw-din"/>
              </a:rPr>
              <a:t>, </a:t>
            </a:r>
            <a:r>
              <a:rPr kumimoji="0" lang="en-US" altLang="en-US" sz="1800" b="0" i="0" u="none" strike="noStrike" cap="none" normalizeH="0" baseline="0" dirty="0" err="1">
                <a:ln>
                  <a:noFill/>
                </a:ln>
                <a:solidFill>
                  <a:srgbClr val="273239"/>
                </a:solidFill>
                <a:effectLst/>
                <a:latin typeface="urw-din"/>
              </a:rPr>
              <a:t>Minkowski</a:t>
            </a:r>
            <a:r>
              <a:rPr kumimoji="0" lang="en-US" altLang="en-US" sz="1800" b="0" i="0" u="none" strike="noStrike" cap="none" normalizeH="0" baseline="0" dirty="0">
                <a:ln>
                  <a:noFill/>
                </a:ln>
                <a:solidFill>
                  <a:srgbClr val="273239"/>
                </a:solidFill>
                <a:effectLst/>
                <a:latin typeface="urw-din"/>
              </a:rPr>
              <a:t> distance is same as the </a:t>
            </a:r>
            <a:r>
              <a:rPr kumimoji="0" lang="en-US" altLang="en-US" sz="1800" b="1" i="0" u="none" strike="noStrike" cap="none" normalizeH="0" baseline="0" dirty="0">
                <a:ln>
                  <a:noFill/>
                </a:ln>
                <a:solidFill>
                  <a:srgbClr val="273239"/>
                </a:solidFill>
                <a:effectLst/>
                <a:latin typeface="urw-din"/>
              </a:rPr>
              <a:t>Manhattan</a:t>
            </a:r>
            <a:r>
              <a:rPr kumimoji="0" lang="en-US" altLang="en-US" sz="1800" b="0" i="0" u="none" strike="noStrike" cap="none" normalizeH="0" baseline="0" dirty="0">
                <a:ln>
                  <a:noFill/>
                </a:ln>
                <a:solidFill>
                  <a:srgbClr val="273239"/>
                </a:solidFill>
                <a:effectLst/>
                <a:latin typeface="urw-din"/>
              </a:rPr>
              <a:t> distance.</a:t>
            </a:r>
          </a:p>
        </p:txBody>
      </p:sp>
      <p:sp>
        <p:nvSpPr>
          <p:cNvPr id="10" name="AutoShape 7" descr="\sqrt[p]{(x 1-y 1)^{p}+(x 2-y 2)^{p}+\ldots+(x N-y N)^{p}} ">
            <a:extLst>
              <a:ext uri="{FF2B5EF4-FFF2-40B4-BE49-F238E27FC236}">
                <a16:creationId xmlns:a16="http://schemas.microsoft.com/office/drawing/2014/main" xmlns="" id="{BE7C4AB4-AB17-BF55-D101-A521DFE48DBA}"/>
              </a:ext>
            </a:extLst>
          </p:cNvPr>
          <p:cNvSpPr>
            <a:spLocks noChangeAspect="1" noChangeArrowheads="1"/>
          </p:cNvSpPr>
          <p:nvPr/>
        </p:nvSpPr>
        <p:spPr bwMode="auto">
          <a:xfrm>
            <a:off x="193057" y="4854038"/>
            <a:ext cx="6756400" cy="41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xmlns="" id="{21CD5435-559F-D51C-D204-5F0E59180264}"/>
              </a:ext>
            </a:extLst>
          </p:cNvPr>
          <p:cNvPicPr>
            <a:picLocks noChangeAspect="1"/>
          </p:cNvPicPr>
          <p:nvPr/>
        </p:nvPicPr>
        <p:blipFill rotWithShape="1">
          <a:blip r:embed="rId2"/>
          <a:srcRect l="22248" t="66869" r="54042" b="28349"/>
          <a:stretch/>
        </p:blipFill>
        <p:spPr>
          <a:xfrm>
            <a:off x="193057" y="2482241"/>
            <a:ext cx="3935162" cy="496124"/>
          </a:xfrm>
          <a:prstGeom prst="rect">
            <a:avLst/>
          </a:prstGeom>
        </p:spPr>
      </p:pic>
      <p:pic>
        <p:nvPicPr>
          <p:cNvPr id="12" name="Picture 11">
            <a:extLst>
              <a:ext uri="{FF2B5EF4-FFF2-40B4-BE49-F238E27FC236}">
                <a16:creationId xmlns:a16="http://schemas.microsoft.com/office/drawing/2014/main" xmlns="" id="{C5B53536-9095-44DC-D3D1-A6CD5DFA038C}"/>
              </a:ext>
            </a:extLst>
          </p:cNvPr>
          <p:cNvPicPr>
            <a:picLocks noChangeAspect="1"/>
          </p:cNvPicPr>
          <p:nvPr/>
        </p:nvPicPr>
        <p:blipFill rotWithShape="1">
          <a:blip r:embed="rId3"/>
          <a:srcRect l="9759" t="47465" r="33952" b="22297"/>
          <a:stretch/>
        </p:blipFill>
        <p:spPr>
          <a:xfrm>
            <a:off x="0" y="3655244"/>
            <a:ext cx="10038295" cy="3370206"/>
          </a:xfrm>
          <a:prstGeom prst="rect">
            <a:avLst/>
          </a:prstGeom>
        </p:spPr>
      </p:pic>
      <p:sp>
        <p:nvSpPr>
          <p:cNvPr id="14" name="TextBox 13">
            <a:extLst>
              <a:ext uri="{FF2B5EF4-FFF2-40B4-BE49-F238E27FC236}">
                <a16:creationId xmlns:a16="http://schemas.microsoft.com/office/drawing/2014/main" xmlns="" id="{20C479CA-8E06-3B29-137D-4D82F9CBDEC8}"/>
              </a:ext>
            </a:extLst>
          </p:cNvPr>
          <p:cNvSpPr txBox="1"/>
          <p:nvPr/>
        </p:nvSpPr>
        <p:spPr>
          <a:xfrm>
            <a:off x="9675422" y="5063588"/>
            <a:ext cx="6097978" cy="646331"/>
          </a:xfrm>
          <a:prstGeom prst="rect">
            <a:avLst/>
          </a:prstGeom>
          <a:noFill/>
        </p:spPr>
        <p:txBody>
          <a:bodyPr wrap="square">
            <a:spAutoFit/>
          </a:bodyPr>
          <a:lstStyle/>
          <a:p>
            <a:pPr algn="l" fontAlgn="base"/>
            <a:r>
              <a:rPr lang="en-IN" b="0" i="0" dirty="0">
                <a:solidFill>
                  <a:srgbClr val="000000"/>
                </a:solidFill>
                <a:effectLst/>
                <a:latin typeface="Monaco" pitchFamily="2" charset="77"/>
              </a:rPr>
              <a:t>P = 1; 13.0</a:t>
            </a:r>
          </a:p>
          <a:p>
            <a:pPr algn="l" fontAlgn="base"/>
            <a:r>
              <a:rPr lang="en-IN" b="0" i="0" dirty="0">
                <a:solidFill>
                  <a:srgbClr val="000000"/>
                </a:solidFill>
                <a:effectLst/>
                <a:latin typeface="Monaco" pitchFamily="2" charset="77"/>
              </a:rPr>
              <a:t>P= 2; 6.082762530298219</a:t>
            </a:r>
          </a:p>
        </p:txBody>
      </p:sp>
    </p:spTree>
    <p:extLst>
      <p:ext uri="{BB962C8B-B14F-4D97-AF65-F5344CB8AC3E}">
        <p14:creationId xmlns:p14="http://schemas.microsoft.com/office/powerpoint/2010/main" val="85127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operatorname{sim}(A, B)=\cos (\theta)=\frac{A \cdot B}{\|A\| B \|} ">
            <a:extLst>
              <a:ext uri="{FF2B5EF4-FFF2-40B4-BE49-F238E27FC236}">
                <a16:creationId xmlns:a16="http://schemas.microsoft.com/office/drawing/2014/main" xmlns="" id="{EA315CD3-A3EA-1A46-8F68-BB120043921F}"/>
              </a:ext>
            </a:extLst>
          </p:cNvPr>
          <p:cNvSpPr>
            <a:spLocks noChangeAspect="1" noChangeArrowheads="1"/>
          </p:cNvSpPr>
          <p:nvPr/>
        </p:nvSpPr>
        <p:spPr bwMode="auto">
          <a:xfrm>
            <a:off x="69850" y="-2895600"/>
            <a:ext cx="4038600" cy="48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7" name="Picture 3">
            <a:extLst>
              <a:ext uri="{FF2B5EF4-FFF2-40B4-BE49-F238E27FC236}">
                <a16:creationId xmlns:a16="http://schemas.microsoft.com/office/drawing/2014/main" xmlns="" id="{0CEBA7BB-ECEF-3183-0A21-2171A3B026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5874" y="3429000"/>
            <a:ext cx="4194710" cy="33557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B69B9BA4-E769-BFCF-2327-B17B3CC88FF5}"/>
              </a:ext>
            </a:extLst>
          </p:cNvPr>
          <p:cNvSpPr txBox="1"/>
          <p:nvPr/>
        </p:nvSpPr>
        <p:spPr>
          <a:xfrm>
            <a:off x="341416" y="2981168"/>
            <a:ext cx="6097978" cy="310854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var(--font-din)"/>
              </a:rPr>
              <a:t>5. Cosine Index:</a:t>
            </a:r>
            <a:r>
              <a:rPr kumimoji="0" lang="en-US" altLang="en-US" sz="1800" b="0" i="0" u="none" strike="noStrike" cap="none" normalizeH="0" baseline="0" dirty="0">
                <a:ln>
                  <a:noFill/>
                </a:ln>
                <a:solidFill>
                  <a:schemeClr val="tx1"/>
                </a:solidFill>
                <a:effectLst/>
                <a:latin typeface="var(--font-din)"/>
              </a:rPr>
              <a:t/>
            </a:r>
            <a:br>
              <a:rPr kumimoji="0" lang="en-US" altLang="en-US" sz="1800" b="0" i="0" u="none" strike="noStrike" cap="none" normalizeH="0" baseline="0" dirty="0">
                <a:ln>
                  <a:noFill/>
                </a:ln>
                <a:solidFill>
                  <a:schemeClr val="tx1"/>
                </a:solidFill>
                <a:effectLst/>
                <a:latin typeface="var(--font-din)"/>
              </a:rPr>
            </a:br>
            <a:r>
              <a:rPr kumimoji="0" lang="en-US" altLang="en-US" sz="1800" b="0" i="0" u="none" strike="noStrike" cap="none" normalizeH="0" baseline="0" dirty="0">
                <a:ln>
                  <a:noFill/>
                </a:ln>
                <a:solidFill>
                  <a:schemeClr val="tx1"/>
                </a:solidFill>
                <a:effectLst/>
                <a:latin typeface="var(--font-din)"/>
              </a:rPr>
              <a:t>Cosine distance measure for clustering determines the </a:t>
            </a:r>
            <a:r>
              <a:rPr kumimoji="0" lang="en-US" altLang="en-US" sz="1800" b="1" i="0" u="none" strike="noStrike" cap="none" normalizeH="0" baseline="0" dirty="0">
                <a:ln>
                  <a:noFill/>
                </a:ln>
                <a:solidFill>
                  <a:schemeClr val="tx1"/>
                </a:solidFill>
                <a:effectLst/>
                <a:latin typeface="var(--font-din)"/>
              </a:rPr>
              <a:t>cosine</a:t>
            </a:r>
            <a:r>
              <a:rPr kumimoji="0" lang="en-US" altLang="en-US" sz="1800" b="0" i="0" u="none" strike="noStrike" cap="none" normalizeH="0" baseline="0" dirty="0">
                <a:ln>
                  <a:noFill/>
                </a:ln>
                <a:solidFill>
                  <a:schemeClr val="tx1"/>
                </a:solidFill>
                <a:effectLst/>
                <a:latin typeface="var(--font-din)"/>
              </a:rPr>
              <a:t> of the angle between two vectors given by the following formula.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font-din)"/>
              </a:rPr>
              <a:t>  </a:t>
            </a:r>
            <a:r>
              <a:rPr kumimoji="0" lang="en-US" altLang="en-US" sz="4400" b="0" i="0" u="none" strike="noStrike" cap="none" normalizeH="0" baseline="0" dirty="0">
                <a:ln>
                  <a:noFill/>
                </a:ln>
                <a:solidFill>
                  <a:schemeClr val="tx1"/>
                </a:solidFill>
                <a:effectLst/>
                <a:latin typeface="var(--font-din)"/>
              </a:rPr>
              <a:t>                                                </a:t>
            </a:r>
            <a:r>
              <a:rPr kumimoji="0" lang="en-US" altLang="en-US" sz="1800" b="0" i="0" u="none" strike="noStrike" cap="none" normalizeH="0" baseline="0" dirty="0">
                <a:ln>
                  <a:noFill/>
                </a:ln>
                <a:solidFill>
                  <a:schemeClr val="tx1"/>
                </a:solidFill>
                <a:effectLst/>
                <a:latin typeface="var(--font-din)"/>
              </a:rPr>
              <a:t/>
            </a:r>
            <a:br>
              <a:rPr kumimoji="0" lang="en-US" altLang="en-US" sz="1800" b="0" i="0" u="none" strike="noStrike" cap="none" normalizeH="0" baseline="0" dirty="0">
                <a:ln>
                  <a:noFill/>
                </a:ln>
                <a:solidFill>
                  <a:schemeClr val="tx1"/>
                </a:solidFill>
                <a:effectLst/>
                <a:latin typeface="var(--font-din)"/>
              </a:rPr>
            </a:br>
            <a:r>
              <a:rPr kumimoji="0" lang="en-US" altLang="en-US" sz="1800" b="0" i="0" u="none" strike="noStrike" cap="none" normalizeH="0" baseline="0" dirty="0">
                <a:ln>
                  <a:noFill/>
                </a:ln>
                <a:solidFill>
                  <a:schemeClr val="tx1"/>
                </a:solidFill>
                <a:effectLst/>
                <a:latin typeface="var(--font-din)"/>
              </a:rPr>
              <a:t>Here (</a:t>
            </a:r>
            <a:r>
              <a:rPr kumimoji="0" lang="en-US" altLang="en-US" sz="1800" b="1" i="0" u="none" strike="noStrike" cap="none" normalizeH="0" baseline="0" dirty="0">
                <a:ln>
                  <a:noFill/>
                </a:ln>
                <a:solidFill>
                  <a:schemeClr val="tx1"/>
                </a:solidFill>
                <a:effectLst/>
                <a:latin typeface="var(--font-din)"/>
              </a:rPr>
              <a:t>theta</a:t>
            </a:r>
            <a:r>
              <a:rPr kumimoji="0" lang="en-US" altLang="en-US" sz="1800" b="0" i="0" u="none" strike="noStrike" cap="none" normalizeH="0" baseline="0" dirty="0">
                <a:ln>
                  <a:noFill/>
                </a:ln>
                <a:solidFill>
                  <a:schemeClr val="tx1"/>
                </a:solidFill>
                <a:effectLst/>
                <a:latin typeface="var(--font-din)"/>
              </a:rPr>
              <a:t>) gives the angle between two vectors and A, B are n-dimensional vectors.</a:t>
            </a:r>
          </a:p>
        </p:txBody>
      </p:sp>
      <p:pic>
        <p:nvPicPr>
          <p:cNvPr id="7" name="Picture 6">
            <a:extLst>
              <a:ext uri="{FF2B5EF4-FFF2-40B4-BE49-F238E27FC236}">
                <a16:creationId xmlns:a16="http://schemas.microsoft.com/office/drawing/2014/main" xmlns="" id="{A194BA3F-6FC5-B1B3-5503-14AB71CF04F9}"/>
              </a:ext>
            </a:extLst>
          </p:cNvPr>
          <p:cNvPicPr>
            <a:picLocks noChangeAspect="1"/>
          </p:cNvPicPr>
          <p:nvPr/>
        </p:nvPicPr>
        <p:blipFill rotWithShape="1">
          <a:blip r:embed="rId3"/>
          <a:srcRect l="21543" t="52901" r="62187" b="40951"/>
          <a:stretch/>
        </p:blipFill>
        <p:spPr>
          <a:xfrm>
            <a:off x="1688381" y="4530681"/>
            <a:ext cx="2634420" cy="551903"/>
          </a:xfrm>
          <a:prstGeom prst="rect">
            <a:avLst/>
          </a:prstGeom>
        </p:spPr>
      </p:pic>
      <p:pic>
        <p:nvPicPr>
          <p:cNvPr id="8" name="Picture 3">
            <a:extLst>
              <a:ext uri="{FF2B5EF4-FFF2-40B4-BE49-F238E27FC236}">
                <a16:creationId xmlns:a16="http://schemas.microsoft.com/office/drawing/2014/main" xmlns="" id="{6DB3487A-C76A-5B83-8953-0EE0E00C4D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6354" y="758668"/>
            <a:ext cx="3333750" cy="2222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A990F9A6-B8A3-239D-C5F4-8AE526C3C77D}"/>
              </a:ext>
            </a:extLst>
          </p:cNvPr>
          <p:cNvSpPr txBox="1"/>
          <p:nvPr/>
        </p:nvSpPr>
        <p:spPr>
          <a:xfrm>
            <a:off x="341416" y="486427"/>
            <a:ext cx="6097978"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273239"/>
                </a:solidFill>
                <a:latin typeface="urw-din"/>
              </a:rPr>
              <a:t>4</a:t>
            </a:r>
            <a:r>
              <a:rPr kumimoji="0" lang="en-US" altLang="en-US" sz="1800" b="1" i="0" u="none" strike="noStrike" cap="none" normalizeH="0" baseline="0" dirty="0">
                <a:ln>
                  <a:noFill/>
                </a:ln>
                <a:solidFill>
                  <a:srgbClr val="273239"/>
                </a:solidFill>
                <a:effectLst/>
                <a:latin typeface="urw-din"/>
              </a:rPr>
              <a:t>. Jaccard Index:</a:t>
            </a:r>
            <a:r>
              <a:rPr kumimoji="0" lang="en-US" altLang="en-US" sz="1800" b="0" i="0" u="none" strike="noStrike" cap="none" normalizeH="0" baseline="0" dirty="0">
                <a:ln>
                  <a:noFill/>
                </a:ln>
                <a:solidFill>
                  <a:srgbClr val="273239"/>
                </a:solidFill>
                <a:effectLst/>
                <a:latin typeface="urw-din"/>
              </a:rPr>
              <a:t/>
            </a:r>
            <a:br>
              <a:rPr kumimoji="0" lang="en-US" altLang="en-US" sz="1800" b="0" i="0" u="none" strike="noStrike" cap="none" normalizeH="0" baseline="0" dirty="0">
                <a:ln>
                  <a:noFill/>
                </a:ln>
                <a:solidFill>
                  <a:srgbClr val="273239"/>
                </a:solidFill>
                <a:effectLst/>
                <a:latin typeface="urw-din"/>
              </a:rPr>
            </a:br>
            <a:r>
              <a:rPr kumimoji="0" lang="en-US" altLang="en-US" sz="1800" b="0" i="0" u="none" strike="noStrike" cap="none" normalizeH="0" baseline="0" dirty="0">
                <a:ln>
                  <a:noFill/>
                </a:ln>
                <a:solidFill>
                  <a:srgbClr val="273239"/>
                </a:solidFill>
                <a:effectLst/>
                <a:latin typeface="urw-din"/>
              </a:rPr>
              <a:t>The Jaccard distance measures the similarity of the two data set items as the </a:t>
            </a:r>
            <a:r>
              <a:rPr kumimoji="0" lang="en-US" altLang="en-US" sz="1800" b="1" i="0" u="none" strike="noStrike" cap="none" normalizeH="0" baseline="0" dirty="0">
                <a:ln>
                  <a:noFill/>
                </a:ln>
                <a:solidFill>
                  <a:srgbClr val="273239"/>
                </a:solidFill>
                <a:effectLst/>
                <a:latin typeface="urw-din"/>
              </a:rPr>
              <a:t>intersection</a:t>
            </a:r>
            <a:r>
              <a:rPr kumimoji="0" lang="en-US" altLang="en-US" sz="1800" b="0" i="0" u="none" strike="noStrike" cap="none" normalizeH="0" baseline="0" dirty="0">
                <a:ln>
                  <a:noFill/>
                </a:ln>
                <a:solidFill>
                  <a:srgbClr val="273239"/>
                </a:solidFill>
                <a:effectLst/>
                <a:latin typeface="urw-din"/>
              </a:rPr>
              <a:t> of those items divided by the </a:t>
            </a:r>
            <a:r>
              <a:rPr kumimoji="0" lang="en-US" altLang="en-US" sz="1800" b="1" i="0" u="none" strike="noStrike" cap="none" normalizeH="0" baseline="0" dirty="0">
                <a:ln>
                  <a:noFill/>
                </a:ln>
                <a:solidFill>
                  <a:srgbClr val="273239"/>
                </a:solidFill>
                <a:effectLst/>
                <a:latin typeface="urw-din"/>
              </a:rPr>
              <a:t>union</a:t>
            </a:r>
            <a:r>
              <a:rPr kumimoji="0" lang="en-US" altLang="en-US" sz="1800" b="0" i="0" u="none" strike="noStrike" cap="none" normalizeH="0" baseline="0" dirty="0">
                <a:ln>
                  <a:noFill/>
                </a:ln>
                <a:solidFill>
                  <a:srgbClr val="273239"/>
                </a:solidFill>
                <a:effectLst/>
                <a:latin typeface="urw-din"/>
              </a:rPr>
              <a:t> of the data items.</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855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3920B57-69FA-7522-ECE0-12F3942744CB}"/>
              </a:ext>
            </a:extLst>
          </p:cNvPr>
          <p:cNvSpPr txBox="1"/>
          <p:nvPr/>
        </p:nvSpPr>
        <p:spPr>
          <a:xfrm>
            <a:off x="665018" y="256584"/>
            <a:ext cx="10058400" cy="6740307"/>
          </a:xfrm>
          <a:prstGeom prst="rect">
            <a:avLst/>
          </a:prstGeom>
          <a:noFill/>
        </p:spPr>
        <p:txBody>
          <a:bodyPr wrap="square">
            <a:spAutoFit/>
          </a:bodyPr>
          <a:lstStyle/>
          <a:p>
            <a:pPr algn="l" fontAlgn="base"/>
            <a:r>
              <a:rPr lang="en-IN" b="1" dirty="0">
                <a:solidFill>
                  <a:srgbClr val="222222"/>
                </a:solidFill>
                <a:effectLst/>
                <a:latin typeface="Helvetica Neue" panose="02000503000000020004" pitchFamily="2" charset="0"/>
              </a:rPr>
              <a:t>Hamming Distance</a:t>
            </a:r>
          </a:p>
          <a:p>
            <a:pPr algn="l" fontAlgn="base"/>
            <a:r>
              <a:rPr lang="en-IN" b="0" u="none" strike="noStrike" dirty="0">
                <a:solidFill>
                  <a:srgbClr val="428BCA"/>
                </a:solidFill>
                <a:effectLst/>
                <a:latin typeface="Helvetica Neue" panose="02000503000000020004" pitchFamily="2" charset="0"/>
                <a:hlinkClick r:id="rId2"/>
              </a:rPr>
              <a:t>Hamming distance</a:t>
            </a:r>
            <a:r>
              <a:rPr lang="en-IN" b="0" dirty="0">
                <a:solidFill>
                  <a:srgbClr val="555555"/>
                </a:solidFill>
                <a:effectLst/>
                <a:latin typeface="Helvetica Neue" panose="02000503000000020004" pitchFamily="2" charset="0"/>
              </a:rPr>
              <a:t> calculates the distance between two binary vectors, also referred to as binary strings or bitstrings for short.</a:t>
            </a:r>
          </a:p>
          <a:p>
            <a:pPr algn="l" fontAlgn="base"/>
            <a:endParaRPr lang="en-IN" b="0" dirty="0">
              <a:solidFill>
                <a:srgbClr val="555555"/>
              </a:solidFill>
              <a:effectLst/>
              <a:latin typeface="Helvetica Neue" panose="02000503000000020004" pitchFamily="2" charset="0"/>
            </a:endParaRPr>
          </a:p>
          <a:p>
            <a:pPr algn="l" fontAlgn="base"/>
            <a:r>
              <a:rPr lang="en-IN" b="0" dirty="0">
                <a:solidFill>
                  <a:srgbClr val="555555"/>
                </a:solidFill>
                <a:effectLst/>
                <a:latin typeface="Helvetica Neue" panose="02000503000000020004" pitchFamily="2" charset="0"/>
              </a:rPr>
              <a:t>You are most likely going to encounter bitstrings when you </a:t>
            </a:r>
            <a:r>
              <a:rPr lang="en-IN" b="0" u="none" strike="noStrike" dirty="0">
                <a:solidFill>
                  <a:srgbClr val="428BCA"/>
                </a:solidFill>
                <a:effectLst/>
                <a:latin typeface="Helvetica Neue" panose="02000503000000020004" pitchFamily="2" charset="0"/>
                <a:hlinkClick r:id="rId3"/>
              </a:rPr>
              <a:t>one-hot encode</a:t>
            </a:r>
            <a:r>
              <a:rPr lang="en-IN" b="0" dirty="0">
                <a:solidFill>
                  <a:srgbClr val="555555"/>
                </a:solidFill>
                <a:effectLst/>
                <a:latin typeface="Helvetica Neue" panose="02000503000000020004" pitchFamily="2" charset="0"/>
              </a:rPr>
              <a:t> categorical columns of data.</a:t>
            </a:r>
          </a:p>
          <a:p>
            <a:pPr algn="l" fontAlgn="base"/>
            <a:endParaRPr lang="en-IN" b="0" dirty="0">
              <a:solidFill>
                <a:srgbClr val="555555"/>
              </a:solidFill>
              <a:effectLst/>
              <a:latin typeface="Helvetica Neue" panose="02000503000000020004" pitchFamily="2" charset="0"/>
            </a:endParaRPr>
          </a:p>
          <a:p>
            <a:pPr algn="l" fontAlgn="base"/>
            <a:r>
              <a:rPr lang="en-IN" b="0" dirty="0">
                <a:solidFill>
                  <a:srgbClr val="555555"/>
                </a:solidFill>
                <a:effectLst/>
                <a:latin typeface="Helvetica Neue" panose="02000503000000020004" pitchFamily="2" charset="0"/>
              </a:rPr>
              <a:t>For example, if a column had the categories ‘</a:t>
            </a:r>
            <a:r>
              <a:rPr lang="en-IN" b="0" i="1" dirty="0">
                <a:solidFill>
                  <a:srgbClr val="555555"/>
                </a:solidFill>
                <a:effectLst/>
                <a:latin typeface="Helvetica Neue" panose="02000503000000020004" pitchFamily="2" charset="0"/>
              </a:rPr>
              <a:t>red</a:t>
            </a:r>
            <a:r>
              <a:rPr lang="en-IN" b="0" dirty="0">
                <a:solidFill>
                  <a:srgbClr val="555555"/>
                </a:solidFill>
                <a:effectLst/>
                <a:latin typeface="Helvetica Neue" panose="02000503000000020004" pitchFamily="2" charset="0"/>
              </a:rPr>
              <a:t>,’ ‘</a:t>
            </a:r>
            <a:r>
              <a:rPr lang="en-IN" b="0" i="1" dirty="0">
                <a:solidFill>
                  <a:srgbClr val="555555"/>
                </a:solidFill>
                <a:effectLst/>
                <a:latin typeface="Helvetica Neue" panose="02000503000000020004" pitchFamily="2" charset="0"/>
              </a:rPr>
              <a:t>green</a:t>
            </a:r>
            <a:r>
              <a:rPr lang="en-IN" b="0" dirty="0">
                <a:solidFill>
                  <a:srgbClr val="555555"/>
                </a:solidFill>
                <a:effectLst/>
                <a:latin typeface="Helvetica Neue" panose="02000503000000020004" pitchFamily="2" charset="0"/>
              </a:rPr>
              <a:t>,’ and ‘</a:t>
            </a:r>
            <a:r>
              <a:rPr lang="en-IN" b="0" i="1" dirty="0">
                <a:solidFill>
                  <a:srgbClr val="555555"/>
                </a:solidFill>
                <a:effectLst/>
                <a:latin typeface="Helvetica Neue" panose="02000503000000020004" pitchFamily="2" charset="0"/>
              </a:rPr>
              <a:t>blue</a:t>
            </a:r>
            <a:r>
              <a:rPr lang="en-IN" b="0" dirty="0">
                <a:solidFill>
                  <a:srgbClr val="555555"/>
                </a:solidFill>
                <a:effectLst/>
                <a:latin typeface="Helvetica Neue" panose="02000503000000020004" pitchFamily="2" charset="0"/>
              </a:rPr>
              <a:t>,’ you might one hot encode each example as a bitstring with one bit for each column.</a:t>
            </a:r>
          </a:p>
          <a:p>
            <a:pPr algn="l" fontAlgn="base">
              <a:buFont typeface="Arial" panose="020B0604020202020204" pitchFamily="34" charset="0"/>
              <a:buChar char="•"/>
            </a:pPr>
            <a:r>
              <a:rPr lang="en-IN" b="0" i="0" dirty="0">
                <a:solidFill>
                  <a:srgbClr val="555555"/>
                </a:solidFill>
                <a:effectLst/>
                <a:latin typeface="Helvetica Neue" panose="02000503000000020004" pitchFamily="2" charset="0"/>
              </a:rPr>
              <a:t>red = [1, 0, 0]</a:t>
            </a:r>
          </a:p>
          <a:p>
            <a:pPr algn="l" fontAlgn="base">
              <a:buFont typeface="Arial" panose="020B0604020202020204" pitchFamily="34" charset="0"/>
              <a:buChar char="•"/>
            </a:pPr>
            <a:r>
              <a:rPr lang="en-IN" b="0" i="0" dirty="0">
                <a:solidFill>
                  <a:srgbClr val="555555"/>
                </a:solidFill>
                <a:effectLst/>
                <a:latin typeface="Helvetica Neue" panose="02000503000000020004" pitchFamily="2" charset="0"/>
              </a:rPr>
              <a:t>green = [0, 1, 0]</a:t>
            </a:r>
          </a:p>
          <a:p>
            <a:pPr algn="l" fontAlgn="base">
              <a:buFont typeface="Arial" panose="020B0604020202020204" pitchFamily="34" charset="0"/>
              <a:buChar char="•"/>
            </a:pPr>
            <a:r>
              <a:rPr lang="en-IN" b="0" i="0" dirty="0">
                <a:solidFill>
                  <a:srgbClr val="555555"/>
                </a:solidFill>
                <a:effectLst/>
                <a:latin typeface="Helvetica Neue" panose="02000503000000020004" pitchFamily="2" charset="0"/>
              </a:rPr>
              <a:t>blue = [0, 0, 1]</a:t>
            </a:r>
          </a:p>
          <a:p>
            <a:pPr algn="l" fontAlgn="base"/>
            <a:r>
              <a:rPr lang="en-IN" b="0" dirty="0">
                <a:solidFill>
                  <a:srgbClr val="555555"/>
                </a:solidFill>
                <a:effectLst/>
                <a:latin typeface="Helvetica Neue" panose="02000503000000020004" pitchFamily="2" charset="0"/>
              </a:rPr>
              <a:t>The distance between red and green could be calculated as the sum or the average number of bit differences between the two bitstrings. This is the Hamming distance.</a:t>
            </a:r>
          </a:p>
          <a:p>
            <a:pPr algn="l" fontAlgn="base"/>
            <a:r>
              <a:rPr lang="en-IN" b="0" dirty="0">
                <a:solidFill>
                  <a:srgbClr val="555555"/>
                </a:solidFill>
                <a:effectLst/>
                <a:latin typeface="Helvetica Neue" panose="02000503000000020004" pitchFamily="2" charset="0"/>
              </a:rPr>
              <a:t>For a one-hot encoded string, it might make more sense to summarize to the sum of the bit differences between the strings, which will always be a 0 or 1.</a:t>
            </a:r>
          </a:p>
          <a:p>
            <a:pPr algn="l" fontAlgn="base"/>
            <a:endParaRPr lang="en-IN" b="0" dirty="0">
              <a:solidFill>
                <a:srgbClr val="555555"/>
              </a:solidFill>
              <a:effectLst/>
              <a:latin typeface="Helvetica Neue" panose="02000503000000020004" pitchFamily="2" charset="0"/>
            </a:endParaRPr>
          </a:p>
          <a:p>
            <a:pPr algn="l" fontAlgn="base">
              <a:buFont typeface="Arial" panose="020B0604020202020204" pitchFamily="34" charset="0"/>
              <a:buChar char="•"/>
            </a:pPr>
            <a:r>
              <a:rPr lang="en-IN" b="0" i="0" dirty="0" err="1">
                <a:solidFill>
                  <a:srgbClr val="555555"/>
                </a:solidFill>
                <a:effectLst/>
                <a:latin typeface="Helvetica Neue" panose="02000503000000020004" pitchFamily="2" charset="0"/>
              </a:rPr>
              <a:t>HammingDistance</a:t>
            </a:r>
            <a:r>
              <a:rPr lang="en-IN" b="0" i="0" dirty="0">
                <a:solidFill>
                  <a:srgbClr val="555555"/>
                </a:solidFill>
                <a:effectLst/>
                <a:latin typeface="Helvetica Neue" panose="02000503000000020004" pitchFamily="2" charset="0"/>
              </a:rPr>
              <a:t> = sum for </a:t>
            </a:r>
            <a:r>
              <a:rPr lang="en-IN" b="0" i="0" dirty="0" err="1">
                <a:solidFill>
                  <a:srgbClr val="555555"/>
                </a:solidFill>
                <a:effectLst/>
                <a:latin typeface="Helvetica Neue" panose="02000503000000020004" pitchFamily="2" charset="0"/>
              </a:rPr>
              <a:t>i</a:t>
            </a:r>
            <a:r>
              <a:rPr lang="en-IN" b="0" i="0" dirty="0">
                <a:solidFill>
                  <a:srgbClr val="555555"/>
                </a:solidFill>
                <a:effectLst/>
                <a:latin typeface="Helvetica Neue" panose="02000503000000020004" pitchFamily="2" charset="0"/>
              </a:rPr>
              <a:t> to N abs(v1[</a:t>
            </a:r>
            <a:r>
              <a:rPr lang="en-IN" b="0" i="0" dirty="0" err="1">
                <a:solidFill>
                  <a:srgbClr val="555555"/>
                </a:solidFill>
                <a:effectLst/>
                <a:latin typeface="Helvetica Neue" panose="02000503000000020004" pitchFamily="2" charset="0"/>
              </a:rPr>
              <a:t>i</a:t>
            </a:r>
            <a:r>
              <a:rPr lang="en-IN" b="0" i="0" dirty="0">
                <a:solidFill>
                  <a:srgbClr val="555555"/>
                </a:solidFill>
                <a:effectLst/>
                <a:latin typeface="Helvetica Neue" panose="02000503000000020004" pitchFamily="2" charset="0"/>
              </a:rPr>
              <a:t>] – v2[</a:t>
            </a:r>
            <a:r>
              <a:rPr lang="en-IN" b="0" i="0" dirty="0" err="1">
                <a:solidFill>
                  <a:srgbClr val="555555"/>
                </a:solidFill>
                <a:effectLst/>
                <a:latin typeface="Helvetica Neue" panose="02000503000000020004" pitchFamily="2" charset="0"/>
              </a:rPr>
              <a:t>i</a:t>
            </a:r>
            <a:r>
              <a:rPr lang="en-IN" b="0" i="0" dirty="0">
                <a:solidFill>
                  <a:srgbClr val="555555"/>
                </a:solidFill>
                <a:effectLst/>
                <a:latin typeface="Helvetica Neue" panose="02000503000000020004" pitchFamily="2" charset="0"/>
              </a:rPr>
              <a:t>])</a:t>
            </a:r>
          </a:p>
          <a:p>
            <a:pPr algn="l" fontAlgn="base">
              <a:buFont typeface="Arial" panose="020B0604020202020204" pitchFamily="34" charset="0"/>
              <a:buChar char="•"/>
            </a:pPr>
            <a:endParaRPr lang="en-IN" b="0" i="0" dirty="0">
              <a:solidFill>
                <a:srgbClr val="555555"/>
              </a:solidFill>
              <a:effectLst/>
              <a:latin typeface="Helvetica Neue" panose="02000503000000020004" pitchFamily="2" charset="0"/>
            </a:endParaRPr>
          </a:p>
          <a:p>
            <a:pPr algn="l" fontAlgn="base"/>
            <a:r>
              <a:rPr lang="en-IN" b="0" dirty="0">
                <a:solidFill>
                  <a:srgbClr val="555555"/>
                </a:solidFill>
                <a:effectLst/>
                <a:latin typeface="Helvetica Neue" panose="02000503000000020004" pitchFamily="2" charset="0"/>
              </a:rPr>
              <a:t>For bitstrings that may have many 1 bits, it is more common to calculate the average number of bit differences to give a hamming distance score between 0 (identical) and 1 (all different).</a:t>
            </a:r>
          </a:p>
          <a:p>
            <a:pPr algn="l" fontAlgn="base"/>
            <a:endParaRPr lang="en-IN" b="0" dirty="0">
              <a:solidFill>
                <a:srgbClr val="555555"/>
              </a:solidFill>
              <a:effectLst/>
              <a:latin typeface="Helvetica Neue" panose="02000503000000020004" pitchFamily="2" charset="0"/>
            </a:endParaRPr>
          </a:p>
          <a:p>
            <a:pPr algn="l" fontAlgn="base">
              <a:buFont typeface="Arial" panose="020B0604020202020204" pitchFamily="34" charset="0"/>
              <a:buChar char="•"/>
            </a:pPr>
            <a:r>
              <a:rPr lang="en-IN" b="0" i="0" dirty="0" err="1">
                <a:solidFill>
                  <a:srgbClr val="555555"/>
                </a:solidFill>
                <a:effectLst/>
                <a:latin typeface="Helvetica Neue" panose="02000503000000020004" pitchFamily="2" charset="0"/>
              </a:rPr>
              <a:t>HammingDistance</a:t>
            </a:r>
            <a:r>
              <a:rPr lang="en-IN" b="0" i="0" dirty="0">
                <a:solidFill>
                  <a:srgbClr val="555555"/>
                </a:solidFill>
                <a:effectLst/>
                <a:latin typeface="Helvetica Neue" panose="02000503000000020004" pitchFamily="2" charset="0"/>
              </a:rPr>
              <a:t> = (sum for </a:t>
            </a:r>
            <a:r>
              <a:rPr lang="en-IN" b="0" i="0" dirty="0" err="1">
                <a:solidFill>
                  <a:srgbClr val="555555"/>
                </a:solidFill>
                <a:effectLst/>
                <a:latin typeface="Helvetica Neue" panose="02000503000000020004" pitchFamily="2" charset="0"/>
              </a:rPr>
              <a:t>i</a:t>
            </a:r>
            <a:r>
              <a:rPr lang="en-IN" b="0" i="0" dirty="0">
                <a:solidFill>
                  <a:srgbClr val="555555"/>
                </a:solidFill>
                <a:effectLst/>
                <a:latin typeface="Helvetica Neue" panose="02000503000000020004" pitchFamily="2" charset="0"/>
              </a:rPr>
              <a:t> to N abs(v1[</a:t>
            </a:r>
            <a:r>
              <a:rPr lang="en-IN" b="0" i="0" dirty="0" err="1">
                <a:solidFill>
                  <a:srgbClr val="555555"/>
                </a:solidFill>
                <a:effectLst/>
                <a:latin typeface="Helvetica Neue" panose="02000503000000020004" pitchFamily="2" charset="0"/>
              </a:rPr>
              <a:t>i</a:t>
            </a:r>
            <a:r>
              <a:rPr lang="en-IN" b="0" i="0" dirty="0">
                <a:solidFill>
                  <a:srgbClr val="555555"/>
                </a:solidFill>
                <a:effectLst/>
                <a:latin typeface="Helvetica Neue" panose="02000503000000020004" pitchFamily="2" charset="0"/>
              </a:rPr>
              <a:t>] – v2[</a:t>
            </a:r>
            <a:r>
              <a:rPr lang="en-IN" b="0" i="0" dirty="0" err="1">
                <a:solidFill>
                  <a:srgbClr val="555555"/>
                </a:solidFill>
                <a:effectLst/>
                <a:latin typeface="Helvetica Neue" panose="02000503000000020004" pitchFamily="2" charset="0"/>
              </a:rPr>
              <a:t>i</a:t>
            </a:r>
            <a:r>
              <a:rPr lang="en-IN" b="0" i="0" dirty="0">
                <a:solidFill>
                  <a:srgbClr val="555555"/>
                </a:solidFill>
                <a:effectLst/>
                <a:latin typeface="Helvetica Neue" panose="02000503000000020004" pitchFamily="2" charset="0"/>
              </a:rPr>
              <a:t>])) / N</a:t>
            </a:r>
          </a:p>
          <a:p>
            <a:pPr algn="l" fontAlgn="base">
              <a:buFont typeface="Arial" panose="020B0604020202020204" pitchFamily="34" charset="0"/>
              <a:buChar char="•"/>
            </a:pPr>
            <a:endParaRPr lang="en-IN" b="0" i="0" dirty="0">
              <a:solidFill>
                <a:srgbClr val="555555"/>
              </a:solidFill>
              <a:effectLst/>
              <a:latin typeface="Helvetica Neue" panose="02000503000000020004" pitchFamily="2" charset="0"/>
            </a:endParaRPr>
          </a:p>
        </p:txBody>
      </p:sp>
    </p:spTree>
    <p:extLst>
      <p:ext uri="{BB962C8B-B14F-4D97-AF65-F5344CB8AC3E}">
        <p14:creationId xmlns:p14="http://schemas.microsoft.com/office/powerpoint/2010/main" val="2312544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AA7AFB9-9EBF-90D0-7B80-690B997D4196}"/>
              </a:ext>
            </a:extLst>
          </p:cNvPr>
          <p:cNvPicPr>
            <a:picLocks noChangeAspect="1"/>
          </p:cNvPicPr>
          <p:nvPr/>
        </p:nvPicPr>
        <p:blipFill rotWithShape="1">
          <a:blip r:embed="rId2"/>
          <a:srcRect l="10845" t="16190" r="35399" b="67593"/>
          <a:stretch/>
        </p:blipFill>
        <p:spPr>
          <a:xfrm>
            <a:off x="239191" y="1001594"/>
            <a:ext cx="11713617" cy="2208628"/>
          </a:xfrm>
          <a:prstGeom prst="rect">
            <a:avLst/>
          </a:prstGeom>
        </p:spPr>
      </p:pic>
      <p:sp>
        <p:nvSpPr>
          <p:cNvPr id="3" name="TextBox 2">
            <a:extLst>
              <a:ext uri="{FF2B5EF4-FFF2-40B4-BE49-F238E27FC236}">
                <a16:creationId xmlns:a16="http://schemas.microsoft.com/office/drawing/2014/main" xmlns="" id="{DA855E11-E6D6-79B7-B1E3-F507AE83F55E}"/>
              </a:ext>
            </a:extLst>
          </p:cNvPr>
          <p:cNvSpPr txBox="1"/>
          <p:nvPr/>
        </p:nvSpPr>
        <p:spPr>
          <a:xfrm>
            <a:off x="2339439" y="4227616"/>
            <a:ext cx="1580882" cy="369332"/>
          </a:xfrm>
          <a:prstGeom prst="rect">
            <a:avLst/>
          </a:prstGeom>
          <a:noFill/>
        </p:spPr>
        <p:txBody>
          <a:bodyPr wrap="none" rtlCol="0">
            <a:spAutoFit/>
          </a:bodyPr>
          <a:lstStyle/>
          <a:p>
            <a:r>
              <a:rPr lang="en-US" dirty="0"/>
              <a:t>Answer : 0.333</a:t>
            </a:r>
          </a:p>
        </p:txBody>
      </p:sp>
    </p:spTree>
    <p:extLst>
      <p:ext uri="{BB962C8B-B14F-4D97-AF65-F5344CB8AC3E}">
        <p14:creationId xmlns:p14="http://schemas.microsoft.com/office/powerpoint/2010/main" val="32459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DACAACFA-D7C4-4B8F-964C-20C4C6436975}"/>
              </a:ext>
            </a:extLst>
          </p:cNvPr>
          <p:cNvPicPr>
            <a:picLocks noGrp="1" noChangeAspect="1"/>
          </p:cNvPicPr>
          <p:nvPr>
            <p:ph idx="1"/>
          </p:nvPr>
        </p:nvPicPr>
        <p:blipFill>
          <a:blip r:embed="rId2"/>
          <a:stretch>
            <a:fillRect/>
          </a:stretch>
        </p:blipFill>
        <p:spPr>
          <a:xfrm>
            <a:off x="1688430" y="1488846"/>
            <a:ext cx="8815139" cy="5034455"/>
          </a:xfrm>
          <a:prstGeom prst="rect">
            <a:avLst/>
          </a:prstGeom>
        </p:spPr>
      </p:pic>
    </p:spTree>
    <p:extLst>
      <p:ext uri="{BB962C8B-B14F-4D97-AF65-F5344CB8AC3E}">
        <p14:creationId xmlns:p14="http://schemas.microsoft.com/office/powerpoint/2010/main" val="602258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1737" y="495300"/>
            <a:ext cx="7248525" cy="5867400"/>
          </a:xfrm>
          <a:prstGeom prst="rect">
            <a:avLst/>
          </a:prstGeom>
        </p:spPr>
      </p:pic>
    </p:spTree>
    <p:extLst>
      <p:ext uri="{BB962C8B-B14F-4D97-AF65-F5344CB8AC3E}">
        <p14:creationId xmlns:p14="http://schemas.microsoft.com/office/powerpoint/2010/main" val="2531673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57059" y="174406"/>
            <a:ext cx="8067675" cy="6572250"/>
          </a:xfrm>
          <a:prstGeom prst="rect">
            <a:avLst/>
          </a:prstGeom>
        </p:spPr>
      </p:pic>
    </p:spTree>
    <p:extLst>
      <p:ext uri="{BB962C8B-B14F-4D97-AF65-F5344CB8AC3E}">
        <p14:creationId xmlns:p14="http://schemas.microsoft.com/office/powerpoint/2010/main" val="1462178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8337" y="242887"/>
            <a:ext cx="8315325" cy="6372225"/>
          </a:xfrm>
          <a:prstGeom prst="rect">
            <a:avLst/>
          </a:prstGeom>
        </p:spPr>
      </p:pic>
    </p:spTree>
    <p:extLst>
      <p:ext uri="{BB962C8B-B14F-4D97-AF65-F5344CB8AC3E}">
        <p14:creationId xmlns:p14="http://schemas.microsoft.com/office/powerpoint/2010/main" val="4141021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9250" y="190500"/>
            <a:ext cx="8953500" cy="6477000"/>
          </a:xfrm>
          <a:prstGeom prst="rect">
            <a:avLst/>
          </a:prstGeom>
        </p:spPr>
      </p:pic>
    </p:spTree>
    <p:extLst>
      <p:ext uri="{BB962C8B-B14F-4D97-AF65-F5344CB8AC3E}">
        <p14:creationId xmlns:p14="http://schemas.microsoft.com/office/powerpoint/2010/main" val="545810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4487" y="176212"/>
            <a:ext cx="8963025" cy="6505575"/>
          </a:xfrm>
          <a:prstGeom prst="rect">
            <a:avLst/>
          </a:prstGeom>
        </p:spPr>
      </p:pic>
    </p:spTree>
    <p:extLst>
      <p:ext uri="{BB962C8B-B14F-4D97-AF65-F5344CB8AC3E}">
        <p14:creationId xmlns:p14="http://schemas.microsoft.com/office/powerpoint/2010/main" val="2960566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3562" y="114300"/>
            <a:ext cx="8524875" cy="6629400"/>
          </a:xfrm>
          <a:prstGeom prst="rect">
            <a:avLst/>
          </a:prstGeom>
        </p:spPr>
      </p:pic>
    </p:spTree>
    <p:extLst>
      <p:ext uri="{BB962C8B-B14F-4D97-AF65-F5344CB8AC3E}">
        <p14:creationId xmlns:p14="http://schemas.microsoft.com/office/powerpoint/2010/main" val="1353487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AB04E91-D5F3-4724-90A3-27EB7800DAE4}"/>
              </a:ext>
            </a:extLst>
          </p:cNvPr>
          <p:cNvPicPr>
            <a:picLocks noChangeAspect="1"/>
          </p:cNvPicPr>
          <p:nvPr/>
        </p:nvPicPr>
        <p:blipFill>
          <a:blip r:embed="rId2"/>
          <a:stretch>
            <a:fillRect/>
          </a:stretch>
        </p:blipFill>
        <p:spPr>
          <a:xfrm>
            <a:off x="244748" y="1834617"/>
            <a:ext cx="5727513" cy="4281370"/>
          </a:xfrm>
          <a:prstGeom prst="rect">
            <a:avLst/>
          </a:prstGeom>
        </p:spPr>
      </p:pic>
      <p:pic>
        <p:nvPicPr>
          <p:cNvPr id="6" name="Picture 5">
            <a:extLst>
              <a:ext uri="{FF2B5EF4-FFF2-40B4-BE49-F238E27FC236}">
                <a16:creationId xmlns:a16="http://schemas.microsoft.com/office/drawing/2014/main" xmlns="" id="{C9A3AE5B-77EC-4C44-83AA-DA869FD8EE93}"/>
              </a:ext>
            </a:extLst>
          </p:cNvPr>
          <p:cNvPicPr>
            <a:picLocks noChangeAspect="1"/>
          </p:cNvPicPr>
          <p:nvPr/>
        </p:nvPicPr>
        <p:blipFill>
          <a:blip r:embed="rId3"/>
          <a:stretch>
            <a:fillRect/>
          </a:stretch>
        </p:blipFill>
        <p:spPr>
          <a:xfrm>
            <a:off x="6228832" y="1834615"/>
            <a:ext cx="5727513" cy="4281369"/>
          </a:xfrm>
          <a:prstGeom prst="rect">
            <a:avLst/>
          </a:prstGeom>
        </p:spPr>
      </p:pic>
      <p:sp>
        <p:nvSpPr>
          <p:cNvPr id="8" name="TextBox 7">
            <a:extLst>
              <a:ext uri="{FF2B5EF4-FFF2-40B4-BE49-F238E27FC236}">
                <a16:creationId xmlns:a16="http://schemas.microsoft.com/office/drawing/2014/main" xmlns="" id="{6945932D-D25F-447D-A6E2-CD530A591751}"/>
              </a:ext>
            </a:extLst>
          </p:cNvPr>
          <p:cNvSpPr txBox="1"/>
          <p:nvPr/>
        </p:nvSpPr>
        <p:spPr>
          <a:xfrm>
            <a:off x="1056443" y="6321770"/>
            <a:ext cx="9960745" cy="323165"/>
          </a:xfrm>
          <a:prstGeom prst="rect">
            <a:avLst/>
          </a:prstGeom>
          <a:noFill/>
        </p:spPr>
        <p:txBody>
          <a:bodyPr wrap="square">
            <a:spAutoFit/>
          </a:bodyPr>
          <a:lstStyle/>
          <a:p>
            <a:pPr algn="ctr"/>
            <a:r>
              <a:rPr lang="en-IN" sz="1500" dirty="0"/>
              <a:t>Machine Learning Specialization by Andrew Ng </a:t>
            </a:r>
          </a:p>
        </p:txBody>
      </p:sp>
    </p:spTree>
    <p:extLst>
      <p:ext uri="{BB962C8B-B14F-4D97-AF65-F5344CB8AC3E}">
        <p14:creationId xmlns:p14="http://schemas.microsoft.com/office/powerpoint/2010/main" val="86073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3C637C2-431A-4EA8-BB67-03DE32AB2815}"/>
              </a:ext>
            </a:extLst>
          </p:cNvPr>
          <p:cNvPicPr>
            <a:picLocks noGrp="1" noChangeAspect="1"/>
          </p:cNvPicPr>
          <p:nvPr>
            <p:ph idx="1"/>
          </p:nvPr>
        </p:nvPicPr>
        <p:blipFill>
          <a:blip r:embed="rId2"/>
          <a:stretch>
            <a:fillRect/>
          </a:stretch>
        </p:blipFill>
        <p:spPr>
          <a:xfrm>
            <a:off x="5860466" y="1580050"/>
            <a:ext cx="5983919" cy="4492276"/>
          </a:xfrm>
          <a:prstGeom prst="rect">
            <a:avLst/>
          </a:prstGeom>
        </p:spPr>
      </p:pic>
      <p:sp>
        <p:nvSpPr>
          <p:cNvPr id="6" name="Rectangle 5">
            <a:extLst>
              <a:ext uri="{FF2B5EF4-FFF2-40B4-BE49-F238E27FC236}">
                <a16:creationId xmlns:a16="http://schemas.microsoft.com/office/drawing/2014/main" xmlns="" id="{10E5EFE5-56C4-41BF-AB00-24B3B6CA9528}"/>
              </a:ext>
            </a:extLst>
          </p:cNvPr>
          <p:cNvSpPr/>
          <p:nvPr/>
        </p:nvSpPr>
        <p:spPr>
          <a:xfrm>
            <a:off x="196949" y="1580050"/>
            <a:ext cx="5407091" cy="3539430"/>
          </a:xfrm>
          <a:prstGeom prst="rect">
            <a:avLst/>
          </a:prstGeom>
        </p:spPr>
        <p:txBody>
          <a:bodyPr wrap="square">
            <a:spAutoFit/>
          </a:bodyPr>
          <a:lstStyle/>
          <a:p>
            <a:pPr algn="just"/>
            <a:r>
              <a:rPr lang="en-US" sz="2800" b="1" dirty="0">
                <a:ln>
                  <a:solidFill>
                    <a:srgbClr val="404040">
                      <a:alpha val="10000"/>
                    </a:srgbClr>
                  </a:solidFill>
                </a:ln>
              </a:rPr>
              <a:t>Regression: outcome is numerical, prediction of continuous valued output</a:t>
            </a:r>
          </a:p>
          <a:p>
            <a:pPr algn="just"/>
            <a:endParaRPr lang="en-US" sz="2800" b="1" dirty="0">
              <a:ln>
                <a:solidFill>
                  <a:srgbClr val="404040">
                    <a:alpha val="10000"/>
                  </a:srgbClr>
                </a:solidFill>
              </a:ln>
            </a:endParaRPr>
          </a:p>
          <a:p>
            <a:pPr algn="just"/>
            <a:r>
              <a:rPr lang="en-US" sz="2800" b="1" dirty="0">
                <a:ln>
                  <a:solidFill>
                    <a:srgbClr val="404040">
                      <a:alpha val="10000"/>
                    </a:srgbClr>
                  </a:solidFill>
                </a:ln>
              </a:rPr>
              <a:t>Classification : Outcome is a category</a:t>
            </a:r>
          </a:p>
          <a:p>
            <a:pPr algn="just"/>
            <a:endParaRPr lang="en-US" sz="2800" b="1" dirty="0">
              <a:ln>
                <a:solidFill>
                  <a:srgbClr val="404040">
                    <a:alpha val="10000"/>
                  </a:srgbClr>
                </a:solidFill>
              </a:ln>
            </a:endParaRPr>
          </a:p>
          <a:p>
            <a:pPr algn="just"/>
            <a:endParaRPr lang="en-US" sz="2800" b="1" dirty="0">
              <a:ln>
                <a:solidFill>
                  <a:srgbClr val="404040">
                    <a:alpha val="10000"/>
                  </a:srgbClr>
                </a:solidFill>
              </a:ln>
            </a:endParaRPr>
          </a:p>
        </p:txBody>
      </p:sp>
    </p:spTree>
    <p:extLst>
      <p:ext uri="{BB962C8B-B14F-4D97-AF65-F5344CB8AC3E}">
        <p14:creationId xmlns:p14="http://schemas.microsoft.com/office/powerpoint/2010/main" val="187772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xmlns="" id="{3E2B839D-E45E-471F-B950-84E6B544D7BA}"/>
              </a:ext>
            </a:extLst>
          </p:cNvPr>
          <p:cNvSpPr>
            <a:spLocks noGrp="1"/>
          </p:cNvSpPr>
          <p:nvPr>
            <p:ph type="title" idx="4294967295"/>
          </p:nvPr>
        </p:nvSpPr>
        <p:spPr>
          <a:xfrm>
            <a:off x="1981200" y="274639"/>
            <a:ext cx="8229600" cy="706437"/>
          </a:xfrm>
        </p:spPr>
        <p:txBody>
          <a:bodyPr vert="horz" lIns="0" tIns="45720" rIns="0" bIns="0" rtlCol="0" anchor="b">
            <a:normAutofit/>
          </a:bodyPr>
          <a:lstStyle/>
          <a:p>
            <a:pPr algn="ctr"/>
            <a:r>
              <a:rPr lang="en-US" altLang="en-US" sz="3000" b="1" dirty="0">
                <a:solidFill>
                  <a:schemeClr val="tx2"/>
                </a:solidFill>
              </a:rPr>
              <a:t>Classification</a:t>
            </a:r>
            <a:endParaRPr lang="en-IN" altLang="en-US" sz="3000" b="1" dirty="0">
              <a:solidFill>
                <a:schemeClr val="tx2"/>
              </a:solidFill>
            </a:endParaRPr>
          </a:p>
        </p:txBody>
      </p:sp>
      <p:graphicFrame>
        <p:nvGraphicFramePr>
          <p:cNvPr id="2" name="Content Placeholder 1">
            <a:extLst>
              <a:ext uri="{FF2B5EF4-FFF2-40B4-BE49-F238E27FC236}">
                <a16:creationId xmlns:a16="http://schemas.microsoft.com/office/drawing/2014/main" xmlns="" id="{76D59FD4-CBA0-4F3D-8F2F-EDDCAE6AE976}"/>
              </a:ext>
            </a:extLst>
          </p:cNvPr>
          <p:cNvGraphicFramePr>
            <a:graphicFrameLocks noGrp="1"/>
          </p:cNvGraphicFramePr>
          <p:nvPr>
            <p:ph idx="4294967295"/>
            <p:extLst>
              <p:ext uri="{D42A27DB-BD31-4B8C-83A1-F6EECF244321}">
                <p14:modId xmlns:p14="http://schemas.microsoft.com/office/powerpoint/2010/main" val="2108892613"/>
              </p:ext>
            </p:extLst>
          </p:nvPr>
        </p:nvGraphicFramePr>
        <p:xfrm>
          <a:off x="115410" y="1790700"/>
          <a:ext cx="11878322" cy="39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069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5" name="Picture 5" descr="http://www.astroml.org/sklearn_tutorial/_images/plot_ML_flow_chart_1.png">
            <a:extLst>
              <a:ext uri="{FF2B5EF4-FFF2-40B4-BE49-F238E27FC236}">
                <a16:creationId xmlns:a16="http://schemas.microsoft.com/office/drawing/2014/main" xmlns="" id="{72D25937-4D12-47C7-B869-ECF42A806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65" y="234149"/>
            <a:ext cx="5574623" cy="3716415"/>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3">
            <a:extLst>
              <a:ext uri="{FF2B5EF4-FFF2-40B4-BE49-F238E27FC236}">
                <a16:creationId xmlns:a16="http://schemas.microsoft.com/office/drawing/2014/main" xmlns="" id="{2DD475F7-A26E-42F1-BA48-9EDB730C6D40}"/>
              </a:ext>
            </a:extLst>
          </p:cNvPr>
          <p:cNvPicPr>
            <a:picLocks noGrp="1" noChangeAspect="1"/>
          </p:cNvPicPr>
          <p:nvPr>
            <p:ph idx="1"/>
          </p:nvPr>
        </p:nvPicPr>
        <p:blipFill>
          <a:blip r:embed="rId3"/>
          <a:stretch>
            <a:fillRect/>
          </a:stretch>
        </p:blipFill>
        <p:spPr>
          <a:xfrm>
            <a:off x="3705225" y="4010724"/>
            <a:ext cx="8324682" cy="2757242"/>
          </a:xfrm>
          <a:prstGeom prst="rect">
            <a:avLst/>
          </a:prstGeom>
        </p:spPr>
      </p:pic>
    </p:spTree>
    <p:extLst>
      <p:ext uri="{BB962C8B-B14F-4D97-AF65-F5344CB8AC3E}">
        <p14:creationId xmlns:p14="http://schemas.microsoft.com/office/powerpoint/2010/main" val="50453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BD5A224905B34196C5C872560CE977" ma:contentTypeVersion="5" ma:contentTypeDescription="Create a new document." ma:contentTypeScope="" ma:versionID="13de268a65433674b014f099dec85178">
  <xsd:schema xmlns:xsd="http://www.w3.org/2001/XMLSchema" xmlns:xs="http://www.w3.org/2001/XMLSchema" xmlns:p="http://schemas.microsoft.com/office/2006/metadata/properties" xmlns:ns2="4eef6f31-7617-4889-8d39-a9ac36c690dc" targetNamespace="http://schemas.microsoft.com/office/2006/metadata/properties" ma:root="true" ma:fieldsID="0b93d5231c568789c4a9c766c8fffe7c" ns2:_="">
    <xsd:import namespace="4eef6f31-7617-4889-8d39-a9ac36c690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ef6f31-7617-4889-8d39-a9ac36c69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9C332B-184F-4F73-8C15-6EADCC6EA5A2}">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4eef6f31-7617-4889-8d39-a9ac36c690dc"/>
    <ds:schemaRef ds:uri="http://www.w3.org/XML/1998/namespace"/>
  </ds:schemaRefs>
</ds:datastoreItem>
</file>

<file path=customXml/itemProps2.xml><?xml version="1.0" encoding="utf-8"?>
<ds:datastoreItem xmlns:ds="http://schemas.openxmlformats.org/officeDocument/2006/customXml" ds:itemID="{30562DD3-D0A8-4A71-A7F4-DFA3E652537B}">
  <ds:schemaRefs>
    <ds:schemaRef ds:uri="http://schemas.microsoft.com/sharepoint/v3/contenttype/forms"/>
  </ds:schemaRefs>
</ds:datastoreItem>
</file>

<file path=customXml/itemProps3.xml><?xml version="1.0" encoding="utf-8"?>
<ds:datastoreItem xmlns:ds="http://schemas.openxmlformats.org/officeDocument/2006/customXml" ds:itemID="{E6C98E65-C78C-4709-982D-8B853DBF84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ef6f31-7617-4889-8d39-a9ac36c690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370</TotalTime>
  <Words>1595</Words>
  <Application>Microsoft Office PowerPoint</Application>
  <PresentationFormat>Widescreen</PresentationFormat>
  <Paragraphs>265</Paragraphs>
  <Slides>55</Slides>
  <Notes>4</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55</vt:i4>
      </vt:variant>
    </vt:vector>
  </HeadingPairs>
  <TitlesOfParts>
    <vt:vector size="74" baseType="lpstr">
      <vt:lpstr>Arial Unicode MS</vt:lpstr>
      <vt:lpstr>ＭＳ Ｐゴシック</vt:lpstr>
      <vt:lpstr>SimSun</vt:lpstr>
      <vt:lpstr>Arial</vt:lpstr>
      <vt:lpstr>Calibri</vt:lpstr>
      <vt:lpstr>Calibri Light</vt:lpstr>
      <vt:lpstr>Consolas</vt:lpstr>
      <vt:lpstr>Courier New</vt:lpstr>
      <vt:lpstr>Futura Bk</vt:lpstr>
      <vt:lpstr>Helvetica Neue</vt:lpstr>
      <vt:lpstr>Lucida Sans</vt:lpstr>
      <vt:lpstr>Microsoft Sans Serif</vt:lpstr>
      <vt:lpstr>Monaco</vt:lpstr>
      <vt:lpstr>Symbol</vt:lpstr>
      <vt:lpstr>Times</vt:lpstr>
      <vt:lpstr>Times New Roman</vt:lpstr>
      <vt:lpstr>urw-din</vt:lpstr>
      <vt:lpstr>var(--font-din)</vt:lpstr>
      <vt:lpstr>Office Theme</vt:lpstr>
      <vt:lpstr>Unsupervised learning </vt:lpstr>
      <vt:lpstr>Introduction </vt:lpstr>
      <vt:lpstr>Supervised learning vs. unsupervised learning</vt:lpstr>
      <vt:lpstr>Supervised Learning </vt:lpstr>
      <vt:lpstr>PowerPoint Presentation</vt:lpstr>
      <vt:lpstr>PowerPoint Presentation</vt:lpstr>
      <vt:lpstr>PowerPoint Presentation</vt:lpstr>
      <vt:lpstr>Classification</vt:lpstr>
      <vt:lpstr>PowerPoint Presentation</vt:lpstr>
      <vt:lpstr>Regression</vt:lpstr>
      <vt:lpstr>Regression </vt:lpstr>
      <vt:lpstr>PowerPoint Presentation</vt:lpstr>
      <vt:lpstr>Supervised learning categories &amp; techniques </vt:lpstr>
      <vt:lpstr>Unsupervised Learning </vt:lpstr>
      <vt:lpstr>Supervised Vs Unsupervised</vt:lpstr>
      <vt:lpstr>Clustering</vt:lpstr>
      <vt:lpstr>PowerPoint Presentation</vt:lpstr>
      <vt:lpstr>PowerPoint Presentation</vt:lpstr>
      <vt:lpstr>Clustering </vt:lpstr>
      <vt:lpstr>PowerPoint Presentation</vt:lpstr>
      <vt:lpstr>PowerPoint Presentation</vt:lpstr>
      <vt:lpstr>Introduction to Clustering</vt:lpstr>
      <vt:lpstr>What is clustering?</vt:lpstr>
      <vt:lpstr>A data set with clear cluster structure</vt:lpstr>
      <vt:lpstr>An illustration</vt:lpstr>
      <vt:lpstr>What is clustering for? </vt:lpstr>
      <vt:lpstr>What is clustering for? (cont…)</vt:lpstr>
      <vt:lpstr>Clustering (Unsupervised Learning)</vt:lpstr>
      <vt:lpstr>Why cluster?</vt:lpstr>
      <vt:lpstr>Aspects of clustering</vt:lpstr>
      <vt:lpstr>Aspects of Clustering </vt:lpstr>
      <vt:lpstr> Goal of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dc:title>
  <dc:creator>Rahee Walambe</dc:creator>
  <cp:lastModifiedBy>Microsoft account</cp:lastModifiedBy>
  <cp:revision>34</cp:revision>
  <dcterms:created xsi:type="dcterms:W3CDTF">2022-08-10T04:45:26Z</dcterms:created>
  <dcterms:modified xsi:type="dcterms:W3CDTF">2025-02-11T04:18:42Z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0x01010056BD5A224905B34196C5C872560CE977</vt:lpwstr>
  </property>
</Properties>
</file>